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5.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50"/>
  </p:notesMasterIdLst>
  <p:handoutMasterIdLst>
    <p:handoutMasterId r:id="rId51"/>
  </p:handoutMasterIdLst>
  <p:sldIdLst>
    <p:sldId id="307" r:id="rId5"/>
    <p:sldId id="257" r:id="rId6"/>
    <p:sldId id="309" r:id="rId7"/>
    <p:sldId id="310" r:id="rId8"/>
    <p:sldId id="311" r:id="rId9"/>
    <p:sldId id="312" r:id="rId10"/>
    <p:sldId id="314" r:id="rId11"/>
    <p:sldId id="316" r:id="rId12"/>
    <p:sldId id="365" r:id="rId13"/>
    <p:sldId id="327" r:id="rId14"/>
    <p:sldId id="317" r:id="rId15"/>
    <p:sldId id="320" r:id="rId16"/>
    <p:sldId id="328" r:id="rId17"/>
    <p:sldId id="329" r:id="rId18"/>
    <p:sldId id="330" r:id="rId19"/>
    <p:sldId id="332" r:id="rId20"/>
    <p:sldId id="364" r:id="rId21"/>
    <p:sldId id="363" r:id="rId22"/>
    <p:sldId id="333" r:id="rId23"/>
    <p:sldId id="344" r:id="rId24"/>
    <p:sldId id="346" r:id="rId25"/>
    <p:sldId id="347" r:id="rId26"/>
    <p:sldId id="350" r:id="rId27"/>
    <p:sldId id="334" r:id="rId28"/>
    <p:sldId id="345" r:id="rId29"/>
    <p:sldId id="348" r:id="rId30"/>
    <p:sldId id="349" r:id="rId31"/>
    <p:sldId id="359" r:id="rId32"/>
    <p:sldId id="358" r:id="rId33"/>
    <p:sldId id="360" r:id="rId34"/>
    <p:sldId id="361" r:id="rId35"/>
    <p:sldId id="339" r:id="rId36"/>
    <p:sldId id="324" r:id="rId37"/>
    <p:sldId id="367" r:id="rId38"/>
    <p:sldId id="326" r:id="rId39"/>
    <p:sldId id="368" r:id="rId40"/>
    <p:sldId id="362" r:id="rId41"/>
    <p:sldId id="351" r:id="rId42"/>
    <p:sldId id="340" r:id="rId43"/>
    <p:sldId id="341" r:id="rId44"/>
    <p:sldId id="355" r:id="rId45"/>
    <p:sldId id="356" r:id="rId46"/>
    <p:sldId id="352" r:id="rId47"/>
    <p:sldId id="353" r:id="rId48"/>
    <p:sldId id="354" r:id="rId49"/>
  </p:sldIdLst>
  <p:sldSz cx="12192000" cy="6858000"/>
  <p:notesSz cx="6797675" cy="98742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autoAdjust="0"/>
    <p:restoredTop sz="94986"/>
  </p:normalViewPr>
  <p:slideViewPr>
    <p:cSldViewPr snapToGrid="0">
      <p:cViewPr varScale="1">
        <p:scale>
          <a:sx n="109" d="100"/>
          <a:sy n="109" d="100"/>
        </p:scale>
        <p:origin x="1194" y="78"/>
      </p:cViewPr>
      <p:guideLst>
        <p:guide pos="3840"/>
        <p:guide orient="horz" pos="2160"/>
      </p:guideLst>
    </p:cSldViewPr>
  </p:slideViewPr>
  <p:notesTextViewPr>
    <p:cViewPr>
      <p:scale>
        <a:sx n="1" d="1"/>
        <a:sy n="1" d="1"/>
      </p:scale>
      <p:origin x="0" y="0"/>
    </p:cViewPr>
  </p:notesTextViewPr>
  <p:notesViewPr>
    <p:cSldViewPr snapToGrid="0" showGuides="1">
      <p:cViewPr varScale="1">
        <p:scale>
          <a:sx n="65" d="100"/>
          <a:sy n="65" d="100"/>
        </p:scale>
        <p:origin x="2796"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96B7BD-21EA-F040-AE33-5FFAA98F06C3}" type="doc">
      <dgm:prSet loTypeId="urn:microsoft.com/office/officeart/2009/3/layout/StepUpProcess" loCatId="" qsTypeId="urn:microsoft.com/office/officeart/2005/8/quickstyle/simple4" qsCatId="simple" csTypeId="urn:microsoft.com/office/officeart/2005/8/colors/accent1_2" csCatId="accent1" phldr="1"/>
      <dgm:spPr/>
      <dgm:t>
        <a:bodyPr/>
        <a:lstStyle/>
        <a:p>
          <a:endParaRPr lang="en-US"/>
        </a:p>
      </dgm:t>
    </dgm:pt>
    <dgm:pt modelId="{E7FBC5F3-34B6-D84D-AE2C-6723297969E1}">
      <dgm:prSet phldrT="[Text]" custT="1"/>
      <dgm:spPr/>
      <dgm:t>
        <a:bodyPr/>
        <a:lstStyle/>
        <a:p>
          <a:r>
            <a:rPr lang="en-US" sz="1600" b="1" dirty="0"/>
            <a:t>Data Collection</a:t>
          </a:r>
        </a:p>
      </dgm:t>
    </dgm:pt>
    <dgm:pt modelId="{AC429651-5321-3E49-BC2A-C9AC41F37D11}" type="parTrans" cxnId="{C21E9F91-9362-C44A-AA5B-B17C6EE3968D}">
      <dgm:prSet/>
      <dgm:spPr/>
      <dgm:t>
        <a:bodyPr/>
        <a:lstStyle/>
        <a:p>
          <a:endParaRPr lang="en-US" sz="1400"/>
        </a:p>
      </dgm:t>
    </dgm:pt>
    <dgm:pt modelId="{ED407000-F79F-164D-8811-CA655E60D289}" type="sibTrans" cxnId="{C21E9F91-9362-C44A-AA5B-B17C6EE3968D}">
      <dgm:prSet/>
      <dgm:spPr/>
      <dgm:t>
        <a:bodyPr/>
        <a:lstStyle/>
        <a:p>
          <a:endParaRPr lang="en-US" sz="1400"/>
        </a:p>
      </dgm:t>
    </dgm:pt>
    <dgm:pt modelId="{B28ED6D4-1320-1B43-A7BB-8566C0AE6C62}">
      <dgm:prSet phldrT="[Text]" custT="1"/>
      <dgm:spPr/>
      <dgm:t>
        <a:bodyPr/>
        <a:lstStyle/>
        <a:p>
          <a:r>
            <a:rPr lang="en-US" sz="1600" b="1" dirty="0"/>
            <a:t>Data Cleanup/ Transformation</a:t>
          </a:r>
        </a:p>
      </dgm:t>
    </dgm:pt>
    <dgm:pt modelId="{F8E43F68-3E51-7049-BD11-548C3789F6E1}" type="parTrans" cxnId="{75BBFFE6-952E-3346-BD3B-30C408124E1E}">
      <dgm:prSet/>
      <dgm:spPr/>
      <dgm:t>
        <a:bodyPr/>
        <a:lstStyle/>
        <a:p>
          <a:endParaRPr lang="en-US" sz="1400"/>
        </a:p>
      </dgm:t>
    </dgm:pt>
    <dgm:pt modelId="{20120585-C853-0E48-A394-BA720730782D}" type="sibTrans" cxnId="{75BBFFE6-952E-3346-BD3B-30C408124E1E}">
      <dgm:prSet/>
      <dgm:spPr/>
      <dgm:t>
        <a:bodyPr/>
        <a:lstStyle/>
        <a:p>
          <a:endParaRPr lang="en-US" sz="1400"/>
        </a:p>
      </dgm:t>
    </dgm:pt>
    <dgm:pt modelId="{61035F1B-2337-274C-93B2-1541F2E7F574}">
      <dgm:prSet phldrT="[Text]" custT="1"/>
      <dgm:spPr/>
      <dgm:t>
        <a:bodyPr/>
        <a:lstStyle/>
        <a:p>
          <a:r>
            <a:rPr lang="en-US" sz="1600" b="1" dirty="0"/>
            <a:t>Normalization</a:t>
          </a:r>
        </a:p>
      </dgm:t>
    </dgm:pt>
    <dgm:pt modelId="{3A99B092-4EEA-5B4F-ADF1-C8FB0153AA31}" type="parTrans" cxnId="{27B44C82-253D-B24A-9148-708D8720FCFE}">
      <dgm:prSet/>
      <dgm:spPr/>
      <dgm:t>
        <a:bodyPr/>
        <a:lstStyle/>
        <a:p>
          <a:endParaRPr lang="en-US" sz="1400"/>
        </a:p>
      </dgm:t>
    </dgm:pt>
    <dgm:pt modelId="{76AD757A-B97D-B041-AE81-673F5DE1C1AF}" type="sibTrans" cxnId="{27B44C82-253D-B24A-9148-708D8720FCFE}">
      <dgm:prSet/>
      <dgm:spPr/>
      <dgm:t>
        <a:bodyPr/>
        <a:lstStyle/>
        <a:p>
          <a:endParaRPr lang="en-US" sz="1400"/>
        </a:p>
      </dgm:t>
    </dgm:pt>
    <dgm:pt modelId="{9667494F-4D46-3544-8064-CE6790861939}">
      <dgm:prSet phldrT="[Text]" custT="1"/>
      <dgm:spPr/>
      <dgm:t>
        <a:bodyPr/>
        <a:lstStyle/>
        <a:p>
          <a:r>
            <a:rPr lang="en-US" sz="1600" b="1" dirty="0"/>
            <a:t>Data Design (ERD)</a:t>
          </a:r>
        </a:p>
      </dgm:t>
    </dgm:pt>
    <dgm:pt modelId="{AFC23BB2-2FC4-154C-AB9C-0D35C5930D72}" type="parTrans" cxnId="{0451878F-6B04-EE4F-A65C-A826FC5A020B}">
      <dgm:prSet/>
      <dgm:spPr/>
      <dgm:t>
        <a:bodyPr/>
        <a:lstStyle/>
        <a:p>
          <a:endParaRPr lang="en-US" sz="1400"/>
        </a:p>
      </dgm:t>
    </dgm:pt>
    <dgm:pt modelId="{79F107F2-850A-E445-A627-786FE34348A0}" type="sibTrans" cxnId="{0451878F-6B04-EE4F-A65C-A826FC5A020B}">
      <dgm:prSet/>
      <dgm:spPr/>
      <dgm:t>
        <a:bodyPr/>
        <a:lstStyle/>
        <a:p>
          <a:endParaRPr lang="en-US" sz="1400"/>
        </a:p>
      </dgm:t>
    </dgm:pt>
    <dgm:pt modelId="{4E75C32F-855D-184F-9EAA-C5CDE5F48194}">
      <dgm:prSet phldrT="[Text]" custT="1"/>
      <dgm:spPr/>
      <dgm:t>
        <a:bodyPr/>
        <a:lstStyle/>
        <a:p>
          <a:r>
            <a:rPr lang="en-US" sz="1600" b="1" dirty="0"/>
            <a:t>Data Loading</a:t>
          </a:r>
        </a:p>
      </dgm:t>
    </dgm:pt>
    <dgm:pt modelId="{8F1FFEF0-CECC-9841-863D-31FA4D18D344}" type="parTrans" cxnId="{C71B4935-F1B5-9A45-ACA7-D2CA084C138E}">
      <dgm:prSet/>
      <dgm:spPr/>
      <dgm:t>
        <a:bodyPr/>
        <a:lstStyle/>
        <a:p>
          <a:endParaRPr lang="en-US" sz="1400"/>
        </a:p>
      </dgm:t>
    </dgm:pt>
    <dgm:pt modelId="{91996ED0-0F0F-E348-96F0-7144F0F66F0D}" type="sibTrans" cxnId="{C71B4935-F1B5-9A45-ACA7-D2CA084C138E}">
      <dgm:prSet/>
      <dgm:spPr/>
      <dgm:t>
        <a:bodyPr/>
        <a:lstStyle/>
        <a:p>
          <a:endParaRPr lang="en-US" sz="1400"/>
        </a:p>
      </dgm:t>
    </dgm:pt>
    <dgm:pt modelId="{4C6D8EC7-B652-1343-8046-996BFC1B36E4}">
      <dgm:prSet phldrT="[Text]" custT="1"/>
      <dgm:spPr/>
      <dgm:t>
        <a:bodyPr/>
        <a:lstStyle/>
        <a:p>
          <a:r>
            <a:rPr lang="en-US" sz="1600" b="1" dirty="0"/>
            <a:t>Data Analysis</a:t>
          </a:r>
        </a:p>
      </dgm:t>
    </dgm:pt>
    <dgm:pt modelId="{C3D3C33C-9F4A-354D-B06F-84261C477808}" type="parTrans" cxnId="{4FC84157-D89B-7247-AC1D-A5145CE33A48}">
      <dgm:prSet/>
      <dgm:spPr/>
      <dgm:t>
        <a:bodyPr/>
        <a:lstStyle/>
        <a:p>
          <a:endParaRPr lang="en-US" sz="1400"/>
        </a:p>
      </dgm:t>
    </dgm:pt>
    <dgm:pt modelId="{8BB7DB45-BF53-6E4D-BCB6-D049866ED418}" type="sibTrans" cxnId="{4FC84157-D89B-7247-AC1D-A5145CE33A48}">
      <dgm:prSet/>
      <dgm:spPr/>
      <dgm:t>
        <a:bodyPr/>
        <a:lstStyle/>
        <a:p>
          <a:endParaRPr lang="en-US" sz="1400"/>
        </a:p>
      </dgm:t>
    </dgm:pt>
    <dgm:pt modelId="{CD0023D9-A7DA-4647-816B-BCEA8270C08D}">
      <dgm:prSet phldrT="[Text]" custT="1"/>
      <dgm:spPr/>
      <dgm:t>
        <a:bodyPr/>
        <a:lstStyle/>
        <a:p>
          <a:r>
            <a:rPr lang="en-US" sz="1600" b="1" dirty="0"/>
            <a:t>Data Visualization</a:t>
          </a:r>
        </a:p>
      </dgm:t>
    </dgm:pt>
    <dgm:pt modelId="{7235E98D-13E2-8041-8A39-93F0DE4EDF38}" type="parTrans" cxnId="{424D36E5-2272-4649-AB92-A9AA22985DDF}">
      <dgm:prSet/>
      <dgm:spPr/>
      <dgm:t>
        <a:bodyPr/>
        <a:lstStyle/>
        <a:p>
          <a:endParaRPr lang="en-US" sz="1400"/>
        </a:p>
      </dgm:t>
    </dgm:pt>
    <dgm:pt modelId="{9D9753CC-29D8-6A4C-AC1C-C1D214CC4628}" type="sibTrans" cxnId="{424D36E5-2272-4649-AB92-A9AA22985DDF}">
      <dgm:prSet/>
      <dgm:spPr/>
      <dgm:t>
        <a:bodyPr/>
        <a:lstStyle/>
        <a:p>
          <a:endParaRPr lang="en-US" sz="1400"/>
        </a:p>
      </dgm:t>
    </dgm:pt>
    <dgm:pt modelId="{4FE0FF8E-C152-8E43-A7C8-B644C32B788B}" type="pres">
      <dgm:prSet presAssocID="{B496B7BD-21EA-F040-AE33-5FFAA98F06C3}" presName="rootnode" presStyleCnt="0">
        <dgm:presLayoutVars>
          <dgm:chMax/>
          <dgm:chPref/>
          <dgm:dir/>
          <dgm:animLvl val="lvl"/>
        </dgm:presLayoutVars>
      </dgm:prSet>
      <dgm:spPr/>
    </dgm:pt>
    <dgm:pt modelId="{59058351-17C9-E041-9EDB-B3072697E0D4}" type="pres">
      <dgm:prSet presAssocID="{E7FBC5F3-34B6-D84D-AE2C-6723297969E1}" presName="composite" presStyleCnt="0"/>
      <dgm:spPr/>
    </dgm:pt>
    <dgm:pt modelId="{BAC81D1C-C9DA-334A-A429-3452F3680C52}" type="pres">
      <dgm:prSet presAssocID="{E7FBC5F3-34B6-D84D-AE2C-6723297969E1}" presName="LShape" presStyleLbl="alignNode1" presStyleIdx="0" presStyleCnt="13"/>
      <dgm:spPr/>
    </dgm:pt>
    <dgm:pt modelId="{895E6837-73EC-F34D-9B48-76BBE25D4B9B}" type="pres">
      <dgm:prSet presAssocID="{E7FBC5F3-34B6-D84D-AE2C-6723297969E1}" presName="ParentText" presStyleLbl="revTx" presStyleIdx="0" presStyleCnt="7">
        <dgm:presLayoutVars>
          <dgm:chMax val="0"/>
          <dgm:chPref val="0"/>
          <dgm:bulletEnabled val="1"/>
        </dgm:presLayoutVars>
      </dgm:prSet>
      <dgm:spPr/>
    </dgm:pt>
    <dgm:pt modelId="{ADE1F850-5026-AE44-8648-BDC51E2842DD}" type="pres">
      <dgm:prSet presAssocID="{E7FBC5F3-34B6-D84D-AE2C-6723297969E1}" presName="Triangle" presStyleLbl="alignNode1" presStyleIdx="1" presStyleCnt="13"/>
      <dgm:spPr/>
    </dgm:pt>
    <dgm:pt modelId="{1313C7F9-36CA-2C43-A192-19E947AF622D}" type="pres">
      <dgm:prSet presAssocID="{ED407000-F79F-164D-8811-CA655E60D289}" presName="sibTrans" presStyleCnt="0"/>
      <dgm:spPr/>
    </dgm:pt>
    <dgm:pt modelId="{9E68A043-3008-314A-B215-080F3BC32DA2}" type="pres">
      <dgm:prSet presAssocID="{ED407000-F79F-164D-8811-CA655E60D289}" presName="space" presStyleCnt="0"/>
      <dgm:spPr/>
    </dgm:pt>
    <dgm:pt modelId="{67C07DF3-C85C-E148-931D-25B943E2CECC}" type="pres">
      <dgm:prSet presAssocID="{B28ED6D4-1320-1B43-A7BB-8566C0AE6C62}" presName="composite" presStyleCnt="0"/>
      <dgm:spPr/>
    </dgm:pt>
    <dgm:pt modelId="{22C95345-A16F-5E46-B75B-93B01B9EC7CD}" type="pres">
      <dgm:prSet presAssocID="{B28ED6D4-1320-1B43-A7BB-8566C0AE6C62}" presName="LShape" presStyleLbl="alignNode1" presStyleIdx="2" presStyleCnt="13" custLinFactNeighborX="-10879"/>
      <dgm:spPr/>
    </dgm:pt>
    <dgm:pt modelId="{B221B60F-1026-B14A-BD3C-940E4C988BA1}" type="pres">
      <dgm:prSet presAssocID="{B28ED6D4-1320-1B43-A7BB-8566C0AE6C62}" presName="ParentText" presStyleLbl="revTx" presStyleIdx="1" presStyleCnt="7" custScaleX="142367" custLinFactNeighborX="10245" custLinFactNeighborY="2558">
        <dgm:presLayoutVars>
          <dgm:chMax val="0"/>
          <dgm:chPref val="0"/>
          <dgm:bulletEnabled val="1"/>
        </dgm:presLayoutVars>
      </dgm:prSet>
      <dgm:spPr/>
    </dgm:pt>
    <dgm:pt modelId="{CDAF410D-2492-6F41-B345-D4C92E59D301}" type="pres">
      <dgm:prSet presAssocID="{B28ED6D4-1320-1B43-A7BB-8566C0AE6C62}" presName="Triangle" presStyleLbl="alignNode1" presStyleIdx="3" presStyleCnt="13" custLinFactNeighborX="-63844"/>
      <dgm:spPr/>
    </dgm:pt>
    <dgm:pt modelId="{BC78A2F2-C0A4-6848-BFF3-BE3B5B2177B8}" type="pres">
      <dgm:prSet presAssocID="{20120585-C853-0E48-A394-BA720730782D}" presName="sibTrans" presStyleCnt="0"/>
      <dgm:spPr/>
    </dgm:pt>
    <dgm:pt modelId="{91AAEE63-EDE8-D74C-BDE7-969A2DFCECBE}" type="pres">
      <dgm:prSet presAssocID="{20120585-C853-0E48-A394-BA720730782D}" presName="space" presStyleCnt="0"/>
      <dgm:spPr/>
    </dgm:pt>
    <dgm:pt modelId="{7D1EC49F-D800-9F4B-9A67-FE6C6B2CE758}" type="pres">
      <dgm:prSet presAssocID="{61035F1B-2337-274C-93B2-1541F2E7F574}" presName="composite" presStyleCnt="0"/>
      <dgm:spPr/>
    </dgm:pt>
    <dgm:pt modelId="{23581334-05F1-E644-9ABF-625FAA373A1B}" type="pres">
      <dgm:prSet presAssocID="{61035F1B-2337-274C-93B2-1541F2E7F574}" presName="LShape" presStyleLbl="alignNode1" presStyleIdx="4" presStyleCnt="13" custLinFactNeighborX="-989"/>
      <dgm:spPr/>
    </dgm:pt>
    <dgm:pt modelId="{63D7ABFC-54AE-1C43-8AE4-C9203120CD70}" type="pres">
      <dgm:prSet presAssocID="{61035F1B-2337-274C-93B2-1541F2E7F574}" presName="ParentText" presStyleLbl="revTx" presStyleIdx="2" presStyleCnt="7" custScaleX="119624" custLinFactNeighborX="5605">
        <dgm:presLayoutVars>
          <dgm:chMax val="0"/>
          <dgm:chPref val="0"/>
          <dgm:bulletEnabled val="1"/>
        </dgm:presLayoutVars>
      </dgm:prSet>
      <dgm:spPr/>
    </dgm:pt>
    <dgm:pt modelId="{D27B643D-BEBE-9446-B170-97DA6403FA15}" type="pres">
      <dgm:prSet presAssocID="{61035F1B-2337-274C-93B2-1541F2E7F574}" presName="Triangle" presStyleLbl="alignNode1" presStyleIdx="5" presStyleCnt="13" custLinFactNeighborX="-29020"/>
      <dgm:spPr/>
    </dgm:pt>
    <dgm:pt modelId="{D07CAAF0-EE72-8341-B34C-45869F201CE3}" type="pres">
      <dgm:prSet presAssocID="{76AD757A-B97D-B041-AE81-673F5DE1C1AF}" presName="sibTrans" presStyleCnt="0"/>
      <dgm:spPr/>
    </dgm:pt>
    <dgm:pt modelId="{8C858F07-8BBB-D541-92B0-AA06559886D2}" type="pres">
      <dgm:prSet presAssocID="{76AD757A-B97D-B041-AE81-673F5DE1C1AF}" presName="space" presStyleCnt="0"/>
      <dgm:spPr/>
    </dgm:pt>
    <dgm:pt modelId="{7E822D94-1955-C64B-8D3C-C253AF5D50C6}" type="pres">
      <dgm:prSet presAssocID="{9667494F-4D46-3544-8064-CE6790861939}" presName="composite" presStyleCnt="0"/>
      <dgm:spPr/>
    </dgm:pt>
    <dgm:pt modelId="{9044D0BC-7622-2240-B04F-A018975EA54C}" type="pres">
      <dgm:prSet presAssocID="{9667494F-4D46-3544-8064-CE6790861939}" presName="LShape" presStyleLbl="alignNode1" presStyleIdx="6" presStyleCnt="13"/>
      <dgm:spPr/>
    </dgm:pt>
    <dgm:pt modelId="{4321F895-1156-324B-A5DD-4F5415B18737}" type="pres">
      <dgm:prSet presAssocID="{9667494F-4D46-3544-8064-CE6790861939}" presName="ParentText" presStyleLbl="revTx" presStyleIdx="3" presStyleCnt="7">
        <dgm:presLayoutVars>
          <dgm:chMax val="0"/>
          <dgm:chPref val="0"/>
          <dgm:bulletEnabled val="1"/>
        </dgm:presLayoutVars>
      </dgm:prSet>
      <dgm:spPr/>
    </dgm:pt>
    <dgm:pt modelId="{73B2DE08-D0C1-5F4A-A001-68E8BE3D85B1}" type="pres">
      <dgm:prSet presAssocID="{9667494F-4D46-3544-8064-CE6790861939}" presName="Triangle" presStyleLbl="alignNode1" presStyleIdx="7" presStyleCnt="13"/>
      <dgm:spPr/>
    </dgm:pt>
    <dgm:pt modelId="{D500CF19-2DA3-0A4C-BEF6-09D1B3DB231D}" type="pres">
      <dgm:prSet presAssocID="{79F107F2-850A-E445-A627-786FE34348A0}" presName="sibTrans" presStyleCnt="0"/>
      <dgm:spPr/>
    </dgm:pt>
    <dgm:pt modelId="{1E29FBD4-1EA2-7F45-8C62-82959340AD37}" type="pres">
      <dgm:prSet presAssocID="{79F107F2-850A-E445-A627-786FE34348A0}" presName="space" presStyleCnt="0"/>
      <dgm:spPr/>
    </dgm:pt>
    <dgm:pt modelId="{F6878224-D4A1-7440-A264-08CEF62BD8CB}" type="pres">
      <dgm:prSet presAssocID="{4E75C32F-855D-184F-9EAA-C5CDE5F48194}" presName="composite" presStyleCnt="0"/>
      <dgm:spPr/>
    </dgm:pt>
    <dgm:pt modelId="{C1957535-CBCD-AA4C-B723-5EDBD0AC850C}" type="pres">
      <dgm:prSet presAssocID="{4E75C32F-855D-184F-9EAA-C5CDE5F48194}" presName="LShape" presStyleLbl="alignNode1" presStyleIdx="8" presStyleCnt="13"/>
      <dgm:spPr/>
    </dgm:pt>
    <dgm:pt modelId="{19E0CAD7-B6C1-6F46-97F6-D926F038FC5F}" type="pres">
      <dgm:prSet presAssocID="{4E75C32F-855D-184F-9EAA-C5CDE5F48194}" presName="ParentText" presStyleLbl="revTx" presStyleIdx="4" presStyleCnt="7">
        <dgm:presLayoutVars>
          <dgm:chMax val="0"/>
          <dgm:chPref val="0"/>
          <dgm:bulletEnabled val="1"/>
        </dgm:presLayoutVars>
      </dgm:prSet>
      <dgm:spPr/>
    </dgm:pt>
    <dgm:pt modelId="{F09BD4DF-C37F-BC4C-8BA4-100295780C8C}" type="pres">
      <dgm:prSet presAssocID="{4E75C32F-855D-184F-9EAA-C5CDE5F48194}" presName="Triangle" presStyleLbl="alignNode1" presStyleIdx="9" presStyleCnt="13"/>
      <dgm:spPr/>
    </dgm:pt>
    <dgm:pt modelId="{BFE8C2BB-78A8-F340-B6BD-EAA4627552D0}" type="pres">
      <dgm:prSet presAssocID="{91996ED0-0F0F-E348-96F0-7144F0F66F0D}" presName="sibTrans" presStyleCnt="0"/>
      <dgm:spPr/>
    </dgm:pt>
    <dgm:pt modelId="{39FFA87D-6F29-5A4F-86C7-E257BE3586C5}" type="pres">
      <dgm:prSet presAssocID="{91996ED0-0F0F-E348-96F0-7144F0F66F0D}" presName="space" presStyleCnt="0"/>
      <dgm:spPr/>
    </dgm:pt>
    <dgm:pt modelId="{CF52A455-B73A-F44D-B6C5-6BE72CF441D2}" type="pres">
      <dgm:prSet presAssocID="{4C6D8EC7-B652-1343-8046-996BFC1B36E4}" presName="composite" presStyleCnt="0"/>
      <dgm:spPr/>
    </dgm:pt>
    <dgm:pt modelId="{962982D8-A646-A849-B890-C8120A2F212D}" type="pres">
      <dgm:prSet presAssocID="{4C6D8EC7-B652-1343-8046-996BFC1B36E4}" presName="LShape" presStyleLbl="alignNode1" presStyleIdx="10" presStyleCnt="13"/>
      <dgm:spPr/>
    </dgm:pt>
    <dgm:pt modelId="{581A43CC-F64D-294A-B458-D937579EDAF4}" type="pres">
      <dgm:prSet presAssocID="{4C6D8EC7-B652-1343-8046-996BFC1B36E4}" presName="ParentText" presStyleLbl="revTx" presStyleIdx="5" presStyleCnt="7">
        <dgm:presLayoutVars>
          <dgm:chMax val="0"/>
          <dgm:chPref val="0"/>
          <dgm:bulletEnabled val="1"/>
        </dgm:presLayoutVars>
      </dgm:prSet>
      <dgm:spPr/>
    </dgm:pt>
    <dgm:pt modelId="{765442C6-9156-464A-A31C-DFDDB75DEA52}" type="pres">
      <dgm:prSet presAssocID="{4C6D8EC7-B652-1343-8046-996BFC1B36E4}" presName="Triangle" presStyleLbl="alignNode1" presStyleIdx="11" presStyleCnt="13"/>
      <dgm:spPr/>
    </dgm:pt>
    <dgm:pt modelId="{76723F84-0917-134F-80DB-984E1950DE8B}" type="pres">
      <dgm:prSet presAssocID="{8BB7DB45-BF53-6E4D-BCB6-D049866ED418}" presName="sibTrans" presStyleCnt="0"/>
      <dgm:spPr/>
    </dgm:pt>
    <dgm:pt modelId="{03E6EF81-BC71-DF4D-B004-3D0EDA9BE5CF}" type="pres">
      <dgm:prSet presAssocID="{8BB7DB45-BF53-6E4D-BCB6-D049866ED418}" presName="space" presStyleCnt="0"/>
      <dgm:spPr/>
    </dgm:pt>
    <dgm:pt modelId="{B7A8611A-5E54-904B-8796-AA308D486EA1}" type="pres">
      <dgm:prSet presAssocID="{CD0023D9-A7DA-4647-816B-BCEA8270C08D}" presName="composite" presStyleCnt="0"/>
      <dgm:spPr/>
    </dgm:pt>
    <dgm:pt modelId="{EE1E537E-7FE7-0345-B67E-70739B5B71FB}" type="pres">
      <dgm:prSet presAssocID="{CD0023D9-A7DA-4647-816B-BCEA8270C08D}" presName="LShape" presStyleLbl="alignNode1" presStyleIdx="12" presStyleCnt="13"/>
      <dgm:spPr/>
    </dgm:pt>
    <dgm:pt modelId="{FD6168B6-1B81-7F49-A74B-DB8B7D43492B}" type="pres">
      <dgm:prSet presAssocID="{CD0023D9-A7DA-4647-816B-BCEA8270C08D}" presName="ParentText" presStyleLbl="revTx" presStyleIdx="6" presStyleCnt="7" custScaleX="107200" custLinFactNeighborX="1363">
        <dgm:presLayoutVars>
          <dgm:chMax val="0"/>
          <dgm:chPref val="0"/>
          <dgm:bulletEnabled val="1"/>
        </dgm:presLayoutVars>
      </dgm:prSet>
      <dgm:spPr/>
    </dgm:pt>
  </dgm:ptLst>
  <dgm:cxnLst>
    <dgm:cxn modelId="{C21E9F91-9362-C44A-AA5B-B17C6EE3968D}" srcId="{B496B7BD-21EA-F040-AE33-5FFAA98F06C3}" destId="{E7FBC5F3-34B6-D84D-AE2C-6723297969E1}" srcOrd="0" destOrd="0" parTransId="{AC429651-5321-3E49-BC2A-C9AC41F37D11}" sibTransId="{ED407000-F79F-164D-8811-CA655E60D289}"/>
    <dgm:cxn modelId="{424D36E5-2272-4649-AB92-A9AA22985DDF}" srcId="{B496B7BD-21EA-F040-AE33-5FFAA98F06C3}" destId="{CD0023D9-A7DA-4647-816B-BCEA8270C08D}" srcOrd="6" destOrd="0" parTransId="{7235E98D-13E2-8041-8A39-93F0DE4EDF38}" sibTransId="{9D9753CC-29D8-6A4C-AC1C-C1D214CC4628}"/>
    <dgm:cxn modelId="{75BBFFE6-952E-3346-BD3B-30C408124E1E}" srcId="{B496B7BD-21EA-F040-AE33-5FFAA98F06C3}" destId="{B28ED6D4-1320-1B43-A7BB-8566C0AE6C62}" srcOrd="1" destOrd="0" parTransId="{F8E43F68-3E51-7049-BD11-548C3789F6E1}" sibTransId="{20120585-C853-0E48-A394-BA720730782D}"/>
    <dgm:cxn modelId="{499DF718-1317-F044-B687-89ED672AC3D1}" type="presOf" srcId="{E7FBC5F3-34B6-D84D-AE2C-6723297969E1}" destId="{895E6837-73EC-F34D-9B48-76BBE25D4B9B}" srcOrd="0" destOrd="0" presId="urn:microsoft.com/office/officeart/2009/3/layout/StepUpProcess"/>
    <dgm:cxn modelId="{27B44C82-253D-B24A-9148-708D8720FCFE}" srcId="{B496B7BD-21EA-F040-AE33-5FFAA98F06C3}" destId="{61035F1B-2337-274C-93B2-1541F2E7F574}" srcOrd="2" destOrd="0" parTransId="{3A99B092-4EEA-5B4F-ADF1-C8FB0153AA31}" sibTransId="{76AD757A-B97D-B041-AE81-673F5DE1C1AF}"/>
    <dgm:cxn modelId="{DCD3C32C-5B3D-DF46-97F9-48D501EE86B9}" type="presOf" srcId="{9667494F-4D46-3544-8064-CE6790861939}" destId="{4321F895-1156-324B-A5DD-4F5415B18737}" srcOrd="0" destOrd="0" presId="urn:microsoft.com/office/officeart/2009/3/layout/StepUpProcess"/>
    <dgm:cxn modelId="{88D7E40A-10B5-E34E-AD05-F7DC9DE2DDB3}" type="presOf" srcId="{B496B7BD-21EA-F040-AE33-5FFAA98F06C3}" destId="{4FE0FF8E-C152-8E43-A7C8-B644C32B788B}" srcOrd="0" destOrd="0" presId="urn:microsoft.com/office/officeart/2009/3/layout/StepUpProcess"/>
    <dgm:cxn modelId="{CEC33CB6-C5AF-A849-8A2E-63A3C492D424}" type="presOf" srcId="{CD0023D9-A7DA-4647-816B-BCEA8270C08D}" destId="{FD6168B6-1B81-7F49-A74B-DB8B7D43492B}" srcOrd="0" destOrd="0" presId="urn:microsoft.com/office/officeart/2009/3/layout/StepUpProcess"/>
    <dgm:cxn modelId="{0451878F-6B04-EE4F-A65C-A826FC5A020B}" srcId="{B496B7BD-21EA-F040-AE33-5FFAA98F06C3}" destId="{9667494F-4D46-3544-8064-CE6790861939}" srcOrd="3" destOrd="0" parTransId="{AFC23BB2-2FC4-154C-AB9C-0D35C5930D72}" sibTransId="{79F107F2-850A-E445-A627-786FE34348A0}"/>
    <dgm:cxn modelId="{9FE0F7B5-9FB8-514C-B2F7-59E291EDFA8B}" type="presOf" srcId="{4C6D8EC7-B652-1343-8046-996BFC1B36E4}" destId="{581A43CC-F64D-294A-B458-D937579EDAF4}" srcOrd="0" destOrd="0" presId="urn:microsoft.com/office/officeart/2009/3/layout/StepUpProcess"/>
    <dgm:cxn modelId="{F74B49A6-F8E5-504E-A0B8-DCAF5D3AAE78}" type="presOf" srcId="{61035F1B-2337-274C-93B2-1541F2E7F574}" destId="{63D7ABFC-54AE-1C43-8AE4-C9203120CD70}" srcOrd="0" destOrd="0" presId="urn:microsoft.com/office/officeart/2009/3/layout/StepUpProcess"/>
    <dgm:cxn modelId="{A8184BCB-9C4B-2648-94C6-4CB9AB10D9E4}" type="presOf" srcId="{B28ED6D4-1320-1B43-A7BB-8566C0AE6C62}" destId="{B221B60F-1026-B14A-BD3C-940E4C988BA1}" srcOrd="0" destOrd="0" presId="urn:microsoft.com/office/officeart/2009/3/layout/StepUpProcess"/>
    <dgm:cxn modelId="{4FC84157-D89B-7247-AC1D-A5145CE33A48}" srcId="{B496B7BD-21EA-F040-AE33-5FFAA98F06C3}" destId="{4C6D8EC7-B652-1343-8046-996BFC1B36E4}" srcOrd="5" destOrd="0" parTransId="{C3D3C33C-9F4A-354D-B06F-84261C477808}" sibTransId="{8BB7DB45-BF53-6E4D-BCB6-D049866ED418}"/>
    <dgm:cxn modelId="{C71B4935-F1B5-9A45-ACA7-D2CA084C138E}" srcId="{B496B7BD-21EA-F040-AE33-5FFAA98F06C3}" destId="{4E75C32F-855D-184F-9EAA-C5CDE5F48194}" srcOrd="4" destOrd="0" parTransId="{8F1FFEF0-CECC-9841-863D-31FA4D18D344}" sibTransId="{91996ED0-0F0F-E348-96F0-7144F0F66F0D}"/>
    <dgm:cxn modelId="{EF086C3B-51EA-9F44-ACE4-091C648D9B6D}" type="presOf" srcId="{4E75C32F-855D-184F-9EAA-C5CDE5F48194}" destId="{19E0CAD7-B6C1-6F46-97F6-D926F038FC5F}" srcOrd="0" destOrd="0" presId="urn:microsoft.com/office/officeart/2009/3/layout/StepUpProcess"/>
    <dgm:cxn modelId="{39015DCE-B24E-B846-8FEB-5E04693A6FAC}" type="presParOf" srcId="{4FE0FF8E-C152-8E43-A7C8-B644C32B788B}" destId="{59058351-17C9-E041-9EDB-B3072697E0D4}" srcOrd="0" destOrd="0" presId="urn:microsoft.com/office/officeart/2009/3/layout/StepUpProcess"/>
    <dgm:cxn modelId="{9CFCD3CE-3D1B-C14D-9DB4-D29DC0057DB9}" type="presParOf" srcId="{59058351-17C9-E041-9EDB-B3072697E0D4}" destId="{BAC81D1C-C9DA-334A-A429-3452F3680C52}" srcOrd="0" destOrd="0" presId="urn:microsoft.com/office/officeart/2009/3/layout/StepUpProcess"/>
    <dgm:cxn modelId="{5AAECF51-1621-4144-AA37-49372E504FD3}" type="presParOf" srcId="{59058351-17C9-E041-9EDB-B3072697E0D4}" destId="{895E6837-73EC-F34D-9B48-76BBE25D4B9B}" srcOrd="1" destOrd="0" presId="urn:microsoft.com/office/officeart/2009/3/layout/StepUpProcess"/>
    <dgm:cxn modelId="{AAF5251B-731D-9E45-978E-0B2FB9690234}" type="presParOf" srcId="{59058351-17C9-E041-9EDB-B3072697E0D4}" destId="{ADE1F850-5026-AE44-8648-BDC51E2842DD}" srcOrd="2" destOrd="0" presId="urn:microsoft.com/office/officeart/2009/3/layout/StepUpProcess"/>
    <dgm:cxn modelId="{5332BB5E-14A7-3C4D-8D46-83B3FE91C72A}" type="presParOf" srcId="{4FE0FF8E-C152-8E43-A7C8-B644C32B788B}" destId="{1313C7F9-36CA-2C43-A192-19E947AF622D}" srcOrd="1" destOrd="0" presId="urn:microsoft.com/office/officeart/2009/3/layout/StepUpProcess"/>
    <dgm:cxn modelId="{27142BF0-C6EA-C142-824D-B35EFA878D0D}" type="presParOf" srcId="{1313C7F9-36CA-2C43-A192-19E947AF622D}" destId="{9E68A043-3008-314A-B215-080F3BC32DA2}" srcOrd="0" destOrd="0" presId="urn:microsoft.com/office/officeart/2009/3/layout/StepUpProcess"/>
    <dgm:cxn modelId="{61AB246B-A730-2648-99D1-0145DF484089}" type="presParOf" srcId="{4FE0FF8E-C152-8E43-A7C8-B644C32B788B}" destId="{67C07DF3-C85C-E148-931D-25B943E2CECC}" srcOrd="2" destOrd="0" presId="urn:microsoft.com/office/officeart/2009/3/layout/StepUpProcess"/>
    <dgm:cxn modelId="{11F244B6-AFB1-C747-A398-42D2757F53C8}" type="presParOf" srcId="{67C07DF3-C85C-E148-931D-25B943E2CECC}" destId="{22C95345-A16F-5E46-B75B-93B01B9EC7CD}" srcOrd="0" destOrd="0" presId="urn:microsoft.com/office/officeart/2009/3/layout/StepUpProcess"/>
    <dgm:cxn modelId="{F1EF492B-F24E-3D44-9008-0D6B0D6FBBCB}" type="presParOf" srcId="{67C07DF3-C85C-E148-931D-25B943E2CECC}" destId="{B221B60F-1026-B14A-BD3C-940E4C988BA1}" srcOrd="1" destOrd="0" presId="urn:microsoft.com/office/officeart/2009/3/layout/StepUpProcess"/>
    <dgm:cxn modelId="{21EC539E-C0E8-0242-A9BF-182F438A6972}" type="presParOf" srcId="{67C07DF3-C85C-E148-931D-25B943E2CECC}" destId="{CDAF410D-2492-6F41-B345-D4C92E59D301}" srcOrd="2" destOrd="0" presId="urn:microsoft.com/office/officeart/2009/3/layout/StepUpProcess"/>
    <dgm:cxn modelId="{72B0F9AB-24DB-3B45-B537-67B9F3DCCEC8}" type="presParOf" srcId="{4FE0FF8E-C152-8E43-A7C8-B644C32B788B}" destId="{BC78A2F2-C0A4-6848-BFF3-BE3B5B2177B8}" srcOrd="3" destOrd="0" presId="urn:microsoft.com/office/officeart/2009/3/layout/StepUpProcess"/>
    <dgm:cxn modelId="{8F14414F-6BD0-7944-99E5-E3A6E0916770}" type="presParOf" srcId="{BC78A2F2-C0A4-6848-BFF3-BE3B5B2177B8}" destId="{91AAEE63-EDE8-D74C-BDE7-969A2DFCECBE}" srcOrd="0" destOrd="0" presId="urn:microsoft.com/office/officeart/2009/3/layout/StepUpProcess"/>
    <dgm:cxn modelId="{78DB59F3-3A08-B848-9583-DEC054DDFFAD}" type="presParOf" srcId="{4FE0FF8E-C152-8E43-A7C8-B644C32B788B}" destId="{7D1EC49F-D800-9F4B-9A67-FE6C6B2CE758}" srcOrd="4" destOrd="0" presId="urn:microsoft.com/office/officeart/2009/3/layout/StepUpProcess"/>
    <dgm:cxn modelId="{B5B3E0F8-D31C-9B46-A6EB-01A61120859B}" type="presParOf" srcId="{7D1EC49F-D800-9F4B-9A67-FE6C6B2CE758}" destId="{23581334-05F1-E644-9ABF-625FAA373A1B}" srcOrd="0" destOrd="0" presId="urn:microsoft.com/office/officeart/2009/3/layout/StepUpProcess"/>
    <dgm:cxn modelId="{26D37700-01A6-844C-9B72-7D638E84E1C4}" type="presParOf" srcId="{7D1EC49F-D800-9F4B-9A67-FE6C6B2CE758}" destId="{63D7ABFC-54AE-1C43-8AE4-C9203120CD70}" srcOrd="1" destOrd="0" presId="urn:microsoft.com/office/officeart/2009/3/layout/StepUpProcess"/>
    <dgm:cxn modelId="{E3EA4FE7-B273-D044-94DC-6FDD4935B0CC}" type="presParOf" srcId="{7D1EC49F-D800-9F4B-9A67-FE6C6B2CE758}" destId="{D27B643D-BEBE-9446-B170-97DA6403FA15}" srcOrd="2" destOrd="0" presId="urn:microsoft.com/office/officeart/2009/3/layout/StepUpProcess"/>
    <dgm:cxn modelId="{8AF8728D-3BE4-FB4F-942B-6BED986C2988}" type="presParOf" srcId="{4FE0FF8E-C152-8E43-A7C8-B644C32B788B}" destId="{D07CAAF0-EE72-8341-B34C-45869F201CE3}" srcOrd="5" destOrd="0" presId="urn:microsoft.com/office/officeart/2009/3/layout/StepUpProcess"/>
    <dgm:cxn modelId="{6C6D4AAA-B3F8-7B44-AFBE-BAEB23CA3E1E}" type="presParOf" srcId="{D07CAAF0-EE72-8341-B34C-45869F201CE3}" destId="{8C858F07-8BBB-D541-92B0-AA06559886D2}" srcOrd="0" destOrd="0" presId="urn:microsoft.com/office/officeart/2009/3/layout/StepUpProcess"/>
    <dgm:cxn modelId="{320350F6-764C-CC49-B979-C7118156CFA2}" type="presParOf" srcId="{4FE0FF8E-C152-8E43-A7C8-B644C32B788B}" destId="{7E822D94-1955-C64B-8D3C-C253AF5D50C6}" srcOrd="6" destOrd="0" presId="urn:microsoft.com/office/officeart/2009/3/layout/StepUpProcess"/>
    <dgm:cxn modelId="{340662C4-2BD9-6A43-806A-D9C1969746D1}" type="presParOf" srcId="{7E822D94-1955-C64B-8D3C-C253AF5D50C6}" destId="{9044D0BC-7622-2240-B04F-A018975EA54C}" srcOrd="0" destOrd="0" presId="urn:microsoft.com/office/officeart/2009/3/layout/StepUpProcess"/>
    <dgm:cxn modelId="{E0DE9F71-D12F-724D-848F-76E5FF21B218}" type="presParOf" srcId="{7E822D94-1955-C64B-8D3C-C253AF5D50C6}" destId="{4321F895-1156-324B-A5DD-4F5415B18737}" srcOrd="1" destOrd="0" presId="urn:microsoft.com/office/officeart/2009/3/layout/StepUpProcess"/>
    <dgm:cxn modelId="{9B232A37-E0F9-A944-9229-271A64DAA906}" type="presParOf" srcId="{7E822D94-1955-C64B-8D3C-C253AF5D50C6}" destId="{73B2DE08-D0C1-5F4A-A001-68E8BE3D85B1}" srcOrd="2" destOrd="0" presId="urn:microsoft.com/office/officeart/2009/3/layout/StepUpProcess"/>
    <dgm:cxn modelId="{FF6CB8A1-BAFD-394E-9D45-51F451B31656}" type="presParOf" srcId="{4FE0FF8E-C152-8E43-A7C8-B644C32B788B}" destId="{D500CF19-2DA3-0A4C-BEF6-09D1B3DB231D}" srcOrd="7" destOrd="0" presId="urn:microsoft.com/office/officeart/2009/3/layout/StepUpProcess"/>
    <dgm:cxn modelId="{998D9541-4FAF-9247-B584-AC34203C4691}" type="presParOf" srcId="{D500CF19-2DA3-0A4C-BEF6-09D1B3DB231D}" destId="{1E29FBD4-1EA2-7F45-8C62-82959340AD37}" srcOrd="0" destOrd="0" presId="urn:microsoft.com/office/officeart/2009/3/layout/StepUpProcess"/>
    <dgm:cxn modelId="{57BB880B-9CF4-B449-B690-24A19DC11113}" type="presParOf" srcId="{4FE0FF8E-C152-8E43-A7C8-B644C32B788B}" destId="{F6878224-D4A1-7440-A264-08CEF62BD8CB}" srcOrd="8" destOrd="0" presId="urn:microsoft.com/office/officeart/2009/3/layout/StepUpProcess"/>
    <dgm:cxn modelId="{0D8BD6D8-6E9C-C24D-A0D4-7F94A7919AD8}" type="presParOf" srcId="{F6878224-D4A1-7440-A264-08CEF62BD8CB}" destId="{C1957535-CBCD-AA4C-B723-5EDBD0AC850C}" srcOrd="0" destOrd="0" presId="urn:microsoft.com/office/officeart/2009/3/layout/StepUpProcess"/>
    <dgm:cxn modelId="{F03FEE38-921E-F247-94A7-CDB61849D1E5}" type="presParOf" srcId="{F6878224-D4A1-7440-A264-08CEF62BD8CB}" destId="{19E0CAD7-B6C1-6F46-97F6-D926F038FC5F}" srcOrd="1" destOrd="0" presId="urn:microsoft.com/office/officeart/2009/3/layout/StepUpProcess"/>
    <dgm:cxn modelId="{54438EC8-6868-F342-A7D4-298300953CF8}" type="presParOf" srcId="{F6878224-D4A1-7440-A264-08CEF62BD8CB}" destId="{F09BD4DF-C37F-BC4C-8BA4-100295780C8C}" srcOrd="2" destOrd="0" presId="urn:microsoft.com/office/officeart/2009/3/layout/StepUpProcess"/>
    <dgm:cxn modelId="{10021865-988A-AE42-8826-1B31A99EBB3C}" type="presParOf" srcId="{4FE0FF8E-C152-8E43-A7C8-B644C32B788B}" destId="{BFE8C2BB-78A8-F340-B6BD-EAA4627552D0}" srcOrd="9" destOrd="0" presId="urn:microsoft.com/office/officeart/2009/3/layout/StepUpProcess"/>
    <dgm:cxn modelId="{B790DD9E-23F5-E943-A303-9D6676F44743}" type="presParOf" srcId="{BFE8C2BB-78A8-F340-B6BD-EAA4627552D0}" destId="{39FFA87D-6F29-5A4F-86C7-E257BE3586C5}" srcOrd="0" destOrd="0" presId="urn:microsoft.com/office/officeart/2009/3/layout/StepUpProcess"/>
    <dgm:cxn modelId="{02EFA701-A5DF-2345-89E3-4722062D7F88}" type="presParOf" srcId="{4FE0FF8E-C152-8E43-A7C8-B644C32B788B}" destId="{CF52A455-B73A-F44D-B6C5-6BE72CF441D2}" srcOrd="10" destOrd="0" presId="urn:microsoft.com/office/officeart/2009/3/layout/StepUpProcess"/>
    <dgm:cxn modelId="{3FA3EE0B-F552-9946-9961-C8348BD6E796}" type="presParOf" srcId="{CF52A455-B73A-F44D-B6C5-6BE72CF441D2}" destId="{962982D8-A646-A849-B890-C8120A2F212D}" srcOrd="0" destOrd="0" presId="urn:microsoft.com/office/officeart/2009/3/layout/StepUpProcess"/>
    <dgm:cxn modelId="{9B40F845-75E5-0B49-B988-3E3829136D7F}" type="presParOf" srcId="{CF52A455-B73A-F44D-B6C5-6BE72CF441D2}" destId="{581A43CC-F64D-294A-B458-D937579EDAF4}" srcOrd="1" destOrd="0" presId="urn:microsoft.com/office/officeart/2009/3/layout/StepUpProcess"/>
    <dgm:cxn modelId="{57AC9C21-B6F6-1B45-B76A-186C602198A0}" type="presParOf" srcId="{CF52A455-B73A-F44D-B6C5-6BE72CF441D2}" destId="{765442C6-9156-464A-A31C-DFDDB75DEA52}" srcOrd="2" destOrd="0" presId="urn:microsoft.com/office/officeart/2009/3/layout/StepUpProcess"/>
    <dgm:cxn modelId="{DABA51A4-CB37-7643-B8E0-8584B49A67C6}" type="presParOf" srcId="{4FE0FF8E-C152-8E43-A7C8-B644C32B788B}" destId="{76723F84-0917-134F-80DB-984E1950DE8B}" srcOrd="11" destOrd="0" presId="urn:microsoft.com/office/officeart/2009/3/layout/StepUpProcess"/>
    <dgm:cxn modelId="{5557D869-9D0C-D847-AA97-FB6C54C019AA}" type="presParOf" srcId="{76723F84-0917-134F-80DB-984E1950DE8B}" destId="{03E6EF81-BC71-DF4D-B004-3D0EDA9BE5CF}" srcOrd="0" destOrd="0" presId="urn:microsoft.com/office/officeart/2009/3/layout/StepUpProcess"/>
    <dgm:cxn modelId="{149EC575-C204-144A-A046-F50985AEDFC3}" type="presParOf" srcId="{4FE0FF8E-C152-8E43-A7C8-B644C32B788B}" destId="{B7A8611A-5E54-904B-8796-AA308D486EA1}" srcOrd="12" destOrd="0" presId="urn:microsoft.com/office/officeart/2009/3/layout/StepUpProcess"/>
    <dgm:cxn modelId="{9A3EDD69-F226-6F49-974D-B2A84569C749}" type="presParOf" srcId="{B7A8611A-5E54-904B-8796-AA308D486EA1}" destId="{EE1E537E-7FE7-0345-B67E-70739B5B71FB}" srcOrd="0" destOrd="0" presId="urn:microsoft.com/office/officeart/2009/3/layout/StepUpProcess"/>
    <dgm:cxn modelId="{CA4537D3-A994-044F-B667-6F6E34E58677}" type="presParOf" srcId="{B7A8611A-5E54-904B-8796-AA308D486EA1}" destId="{FD6168B6-1B81-7F49-A74B-DB8B7D43492B}"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C02AC8-9978-C549-B17F-130B84CAD842}" type="doc">
      <dgm:prSet loTypeId="urn:microsoft.com/office/officeart/2008/layout/HorizontalMultiLevelHierarchy" loCatId="" qsTypeId="urn:microsoft.com/office/officeart/2005/8/quickstyle/simple1" qsCatId="simple" csTypeId="urn:microsoft.com/office/officeart/2005/8/colors/accent1_1" csCatId="accent1" phldr="1"/>
      <dgm:spPr/>
      <dgm:t>
        <a:bodyPr/>
        <a:lstStyle/>
        <a:p>
          <a:endParaRPr lang="en-US"/>
        </a:p>
      </dgm:t>
    </dgm:pt>
    <dgm:pt modelId="{7D57DD5E-E984-3C47-ABFE-3EC1DAFF10AB}">
      <dgm:prSet phldrT="[Text]" custT="1">
        <dgm:style>
          <a:lnRef idx="1">
            <a:schemeClr val="dk1"/>
          </a:lnRef>
          <a:fillRef idx="2">
            <a:schemeClr val="dk1"/>
          </a:fillRef>
          <a:effectRef idx="1">
            <a:schemeClr val="dk1"/>
          </a:effectRef>
          <a:fontRef idx="minor">
            <a:schemeClr val="dk1"/>
          </a:fontRef>
        </dgm:style>
      </dgm:prSet>
      <dgm:spPr/>
      <dgm:t>
        <a:bodyPr/>
        <a:lstStyle/>
        <a:p>
          <a:r>
            <a:rPr lang="en-US" sz="800" dirty="0">
              <a:solidFill>
                <a:schemeClr val="bg1"/>
              </a:solidFill>
            </a:rPr>
            <a:t>Inspection type</a:t>
          </a:r>
        </a:p>
      </dgm:t>
    </dgm:pt>
    <dgm:pt modelId="{1E5E9009-BDBF-A94D-9B3A-45F359226E50}" type="parTrans" cxnId="{28E1E075-135F-2445-8E5E-998C6ABAC147}">
      <dgm:prSet/>
      <dgm:spPr/>
      <dgm:t>
        <a:bodyPr/>
        <a:lstStyle/>
        <a:p>
          <a:endParaRPr lang="en-US" sz="800"/>
        </a:p>
      </dgm:t>
    </dgm:pt>
    <dgm:pt modelId="{F90A3736-228D-0149-8440-065ED69F6007}" type="sibTrans" cxnId="{28E1E075-135F-2445-8E5E-998C6ABAC147}">
      <dgm:prSet/>
      <dgm:spPr/>
      <dgm:t>
        <a:bodyPr/>
        <a:lstStyle/>
        <a:p>
          <a:endParaRPr lang="en-US" sz="800"/>
        </a:p>
      </dgm:t>
    </dgm:pt>
    <dgm:pt modelId="{3B4F7318-44CD-9E43-B570-977A5FC27799}">
      <dgm:prSet phldrT="[Text]" custT="1">
        <dgm:style>
          <a:lnRef idx="1">
            <a:schemeClr val="dk1"/>
          </a:lnRef>
          <a:fillRef idx="2">
            <a:schemeClr val="dk1"/>
          </a:fillRef>
          <a:effectRef idx="1">
            <a:schemeClr val="dk1"/>
          </a:effectRef>
          <a:fontRef idx="minor">
            <a:schemeClr val="dk1"/>
          </a:fontRef>
        </dgm:style>
      </dgm:prSet>
      <dgm:spPr/>
      <dgm:t>
        <a:bodyPr/>
        <a:lstStyle/>
        <a:p>
          <a:r>
            <a:rPr lang="en-US" sz="800" dirty="0">
              <a:solidFill>
                <a:schemeClr val="bg1"/>
              </a:solidFill>
            </a:rPr>
            <a:t>Serious (Violations 1-13)</a:t>
          </a:r>
        </a:p>
      </dgm:t>
    </dgm:pt>
    <dgm:pt modelId="{8226013D-C1B2-4649-8F53-7DEA0370925C}" type="parTrans" cxnId="{1676B783-B5FC-7C4B-8C45-B5C8B7D4C97F}">
      <dgm:prSet custT="1">
        <dgm:style>
          <a:lnRef idx="3">
            <a:schemeClr val="dk1"/>
          </a:lnRef>
          <a:fillRef idx="0">
            <a:schemeClr val="dk1"/>
          </a:fillRef>
          <a:effectRef idx="2">
            <a:schemeClr val="dk1"/>
          </a:effectRef>
          <a:fontRef idx="minor">
            <a:schemeClr val="tx1"/>
          </a:fontRef>
        </dgm:style>
      </dgm:prSet>
      <dgm:spPr/>
      <dgm:t>
        <a:bodyPr/>
        <a:lstStyle/>
        <a:p>
          <a:endParaRPr lang="en-US" sz="800"/>
        </a:p>
      </dgm:t>
    </dgm:pt>
    <dgm:pt modelId="{2BA30A5B-5F6E-B348-98DF-37ADCDD6DAD1}" type="sibTrans" cxnId="{1676B783-B5FC-7C4B-8C45-B5C8B7D4C97F}">
      <dgm:prSet/>
      <dgm:spPr/>
      <dgm:t>
        <a:bodyPr/>
        <a:lstStyle/>
        <a:p>
          <a:endParaRPr lang="en-US" sz="800"/>
        </a:p>
      </dgm:t>
    </dgm:pt>
    <dgm:pt modelId="{870F0E90-EB98-764E-A483-2DE34A064DDF}">
      <dgm:prSet phldrT="[Text]" custT="1">
        <dgm:style>
          <a:lnRef idx="1">
            <a:schemeClr val="dk1"/>
          </a:lnRef>
          <a:fillRef idx="2">
            <a:schemeClr val="dk1"/>
          </a:fillRef>
          <a:effectRef idx="1">
            <a:schemeClr val="dk1"/>
          </a:effectRef>
          <a:fontRef idx="minor">
            <a:schemeClr val="dk1"/>
          </a:fontRef>
        </dgm:style>
      </dgm:prSet>
      <dgm:spPr/>
      <dgm:t>
        <a:bodyPr/>
        <a:lstStyle/>
        <a:p>
          <a:r>
            <a:rPr lang="en-US" sz="800" dirty="0">
              <a:solidFill>
                <a:schemeClr val="bg1"/>
              </a:solidFill>
            </a:rPr>
            <a:t>Critical (Violations 14-28)</a:t>
          </a:r>
        </a:p>
      </dgm:t>
    </dgm:pt>
    <dgm:pt modelId="{0A0D0A9B-AA98-6945-A829-74706B71C06B}" type="parTrans" cxnId="{BC172981-B159-4542-AEA2-ED5D2D624958}">
      <dgm:prSet custT="1">
        <dgm:style>
          <a:lnRef idx="3">
            <a:schemeClr val="dk1"/>
          </a:lnRef>
          <a:fillRef idx="0">
            <a:schemeClr val="dk1"/>
          </a:fillRef>
          <a:effectRef idx="2">
            <a:schemeClr val="dk1"/>
          </a:effectRef>
          <a:fontRef idx="minor">
            <a:schemeClr val="tx1"/>
          </a:fontRef>
        </dgm:style>
      </dgm:prSet>
      <dgm:spPr/>
      <dgm:t>
        <a:bodyPr/>
        <a:lstStyle/>
        <a:p>
          <a:endParaRPr lang="en-US" sz="800"/>
        </a:p>
      </dgm:t>
    </dgm:pt>
    <dgm:pt modelId="{B8877274-1586-FA44-9338-D11DB28EFE9C}" type="sibTrans" cxnId="{BC172981-B159-4542-AEA2-ED5D2D624958}">
      <dgm:prSet/>
      <dgm:spPr/>
      <dgm:t>
        <a:bodyPr/>
        <a:lstStyle/>
        <a:p>
          <a:endParaRPr lang="en-US" sz="800"/>
        </a:p>
      </dgm:t>
    </dgm:pt>
    <dgm:pt modelId="{3503DAD7-2407-5049-A77D-DC9017619163}">
      <dgm:prSet phldrT="[Text]" custT="1">
        <dgm:style>
          <a:lnRef idx="1">
            <a:schemeClr val="dk1"/>
          </a:lnRef>
          <a:fillRef idx="2">
            <a:schemeClr val="dk1"/>
          </a:fillRef>
          <a:effectRef idx="1">
            <a:schemeClr val="dk1"/>
          </a:effectRef>
          <a:fontRef idx="minor">
            <a:schemeClr val="dk1"/>
          </a:fontRef>
        </dgm:style>
      </dgm:prSet>
      <dgm:spPr/>
      <dgm:t>
        <a:bodyPr/>
        <a:lstStyle/>
        <a:p>
          <a:r>
            <a:rPr lang="en-US" sz="800" dirty="0">
              <a:solidFill>
                <a:schemeClr val="bg1"/>
              </a:solidFill>
            </a:rPr>
            <a:t>Minor (Violations 29-45, 70)</a:t>
          </a:r>
        </a:p>
      </dgm:t>
    </dgm:pt>
    <dgm:pt modelId="{4EC754CD-125A-DA45-89B5-EDF0419990FA}" type="parTrans" cxnId="{9A75B8A4-F6AF-DC43-8C7A-72DAAD8B7897}">
      <dgm:prSet custT="1">
        <dgm:style>
          <a:lnRef idx="3">
            <a:schemeClr val="dk1"/>
          </a:lnRef>
          <a:fillRef idx="0">
            <a:schemeClr val="dk1"/>
          </a:fillRef>
          <a:effectRef idx="2">
            <a:schemeClr val="dk1"/>
          </a:effectRef>
          <a:fontRef idx="minor">
            <a:schemeClr val="tx1"/>
          </a:fontRef>
        </dgm:style>
      </dgm:prSet>
      <dgm:spPr/>
      <dgm:t>
        <a:bodyPr/>
        <a:lstStyle/>
        <a:p>
          <a:endParaRPr lang="en-US" sz="800"/>
        </a:p>
      </dgm:t>
    </dgm:pt>
    <dgm:pt modelId="{045C1E72-38A0-6044-B727-2777676EB321}" type="sibTrans" cxnId="{9A75B8A4-F6AF-DC43-8C7A-72DAAD8B7897}">
      <dgm:prSet/>
      <dgm:spPr/>
      <dgm:t>
        <a:bodyPr/>
        <a:lstStyle/>
        <a:p>
          <a:endParaRPr lang="en-US" sz="800"/>
        </a:p>
      </dgm:t>
    </dgm:pt>
    <dgm:pt modelId="{1AC76947-3B95-5040-92ED-EAF780D06D7B}" type="pres">
      <dgm:prSet presAssocID="{A1C02AC8-9978-C549-B17F-130B84CAD842}" presName="Name0" presStyleCnt="0">
        <dgm:presLayoutVars>
          <dgm:chPref val="1"/>
          <dgm:dir/>
          <dgm:animOne val="branch"/>
          <dgm:animLvl val="lvl"/>
          <dgm:resizeHandles val="exact"/>
        </dgm:presLayoutVars>
      </dgm:prSet>
      <dgm:spPr/>
    </dgm:pt>
    <dgm:pt modelId="{50002045-E5D0-A14D-BB99-1CA5FDD5E52F}" type="pres">
      <dgm:prSet presAssocID="{7D57DD5E-E984-3C47-ABFE-3EC1DAFF10AB}" presName="root1" presStyleCnt="0"/>
      <dgm:spPr/>
    </dgm:pt>
    <dgm:pt modelId="{16AAEF87-A56F-1A47-8689-52BEC7CC9708}" type="pres">
      <dgm:prSet presAssocID="{7D57DD5E-E984-3C47-ABFE-3EC1DAFF10AB}" presName="LevelOneTextNode" presStyleLbl="node0" presStyleIdx="0" presStyleCnt="1" custScaleY="60477">
        <dgm:presLayoutVars>
          <dgm:chPref val="3"/>
        </dgm:presLayoutVars>
      </dgm:prSet>
      <dgm:spPr/>
    </dgm:pt>
    <dgm:pt modelId="{F1CFE1F5-F09A-0144-B8CF-3AFED1E78C55}" type="pres">
      <dgm:prSet presAssocID="{7D57DD5E-E984-3C47-ABFE-3EC1DAFF10AB}" presName="level2hierChild" presStyleCnt="0"/>
      <dgm:spPr/>
    </dgm:pt>
    <dgm:pt modelId="{E16B507C-834D-524F-9118-7BF8ACEFF08F}" type="pres">
      <dgm:prSet presAssocID="{8226013D-C1B2-4649-8F53-7DEA0370925C}" presName="conn2-1" presStyleLbl="parChTrans1D2" presStyleIdx="0" presStyleCnt="3"/>
      <dgm:spPr/>
    </dgm:pt>
    <dgm:pt modelId="{DBED06E2-2C2B-E349-9AE5-58E438C26837}" type="pres">
      <dgm:prSet presAssocID="{8226013D-C1B2-4649-8F53-7DEA0370925C}" presName="connTx" presStyleLbl="parChTrans1D2" presStyleIdx="0" presStyleCnt="3"/>
      <dgm:spPr/>
    </dgm:pt>
    <dgm:pt modelId="{F5C013BD-520E-B54D-8B99-81AAB6BA0793}" type="pres">
      <dgm:prSet presAssocID="{3B4F7318-44CD-9E43-B570-977A5FC27799}" presName="root2" presStyleCnt="0"/>
      <dgm:spPr/>
    </dgm:pt>
    <dgm:pt modelId="{96C4F1E1-47A3-2243-9228-EC44489DC85B}" type="pres">
      <dgm:prSet presAssocID="{3B4F7318-44CD-9E43-B570-977A5FC27799}" presName="LevelTwoTextNode" presStyleLbl="node2" presStyleIdx="0" presStyleCnt="3">
        <dgm:presLayoutVars>
          <dgm:chPref val="3"/>
        </dgm:presLayoutVars>
      </dgm:prSet>
      <dgm:spPr/>
    </dgm:pt>
    <dgm:pt modelId="{6E90C04B-A76A-C947-8596-01559BCB6D41}" type="pres">
      <dgm:prSet presAssocID="{3B4F7318-44CD-9E43-B570-977A5FC27799}" presName="level3hierChild" presStyleCnt="0"/>
      <dgm:spPr/>
    </dgm:pt>
    <dgm:pt modelId="{3D753EAD-50F3-D345-8D03-DF858497016D}" type="pres">
      <dgm:prSet presAssocID="{0A0D0A9B-AA98-6945-A829-74706B71C06B}" presName="conn2-1" presStyleLbl="parChTrans1D2" presStyleIdx="1" presStyleCnt="3"/>
      <dgm:spPr/>
    </dgm:pt>
    <dgm:pt modelId="{8E55E603-EFD9-C647-8602-83319B8DAD8A}" type="pres">
      <dgm:prSet presAssocID="{0A0D0A9B-AA98-6945-A829-74706B71C06B}" presName="connTx" presStyleLbl="parChTrans1D2" presStyleIdx="1" presStyleCnt="3"/>
      <dgm:spPr/>
    </dgm:pt>
    <dgm:pt modelId="{2A7C290D-AE93-654A-B539-DC6CE5A1E3B9}" type="pres">
      <dgm:prSet presAssocID="{870F0E90-EB98-764E-A483-2DE34A064DDF}" presName="root2" presStyleCnt="0"/>
      <dgm:spPr/>
    </dgm:pt>
    <dgm:pt modelId="{76EE1A09-8FA2-B041-A414-1F95BFE35BE0}" type="pres">
      <dgm:prSet presAssocID="{870F0E90-EB98-764E-A483-2DE34A064DDF}" presName="LevelTwoTextNode" presStyleLbl="node2" presStyleIdx="1" presStyleCnt="3">
        <dgm:presLayoutVars>
          <dgm:chPref val="3"/>
        </dgm:presLayoutVars>
      </dgm:prSet>
      <dgm:spPr/>
    </dgm:pt>
    <dgm:pt modelId="{EDD88127-DA98-A744-AFDB-27A872485528}" type="pres">
      <dgm:prSet presAssocID="{870F0E90-EB98-764E-A483-2DE34A064DDF}" presName="level3hierChild" presStyleCnt="0"/>
      <dgm:spPr/>
    </dgm:pt>
    <dgm:pt modelId="{B3720088-FD2C-6D45-9EC3-0D33EE5C757D}" type="pres">
      <dgm:prSet presAssocID="{4EC754CD-125A-DA45-89B5-EDF0419990FA}" presName="conn2-1" presStyleLbl="parChTrans1D2" presStyleIdx="2" presStyleCnt="3"/>
      <dgm:spPr/>
    </dgm:pt>
    <dgm:pt modelId="{B53851F9-2DA1-BA4C-8F05-9206F60C00D0}" type="pres">
      <dgm:prSet presAssocID="{4EC754CD-125A-DA45-89B5-EDF0419990FA}" presName="connTx" presStyleLbl="parChTrans1D2" presStyleIdx="2" presStyleCnt="3"/>
      <dgm:spPr/>
    </dgm:pt>
    <dgm:pt modelId="{25C927C6-FB0F-D440-96A5-F254BB767B88}" type="pres">
      <dgm:prSet presAssocID="{3503DAD7-2407-5049-A77D-DC9017619163}" presName="root2" presStyleCnt="0"/>
      <dgm:spPr/>
    </dgm:pt>
    <dgm:pt modelId="{900D5786-7F5F-E648-8D7C-49759967C16A}" type="pres">
      <dgm:prSet presAssocID="{3503DAD7-2407-5049-A77D-DC9017619163}" presName="LevelTwoTextNode" presStyleLbl="node2" presStyleIdx="2" presStyleCnt="3">
        <dgm:presLayoutVars>
          <dgm:chPref val="3"/>
        </dgm:presLayoutVars>
      </dgm:prSet>
      <dgm:spPr/>
    </dgm:pt>
    <dgm:pt modelId="{05738C0A-B60B-5B45-A05D-5CB3DF81F6FA}" type="pres">
      <dgm:prSet presAssocID="{3503DAD7-2407-5049-A77D-DC9017619163}" presName="level3hierChild" presStyleCnt="0"/>
      <dgm:spPr/>
    </dgm:pt>
  </dgm:ptLst>
  <dgm:cxnLst>
    <dgm:cxn modelId="{D8D006B5-37C2-0B49-BBD8-F394C86ED7E6}" type="presOf" srcId="{4EC754CD-125A-DA45-89B5-EDF0419990FA}" destId="{B53851F9-2DA1-BA4C-8F05-9206F60C00D0}" srcOrd="1" destOrd="0" presId="urn:microsoft.com/office/officeart/2008/layout/HorizontalMultiLevelHierarchy"/>
    <dgm:cxn modelId="{FDC069E1-8B11-BF4F-A638-B0217F310EFE}" type="presOf" srcId="{870F0E90-EB98-764E-A483-2DE34A064DDF}" destId="{76EE1A09-8FA2-B041-A414-1F95BFE35BE0}" srcOrd="0" destOrd="0" presId="urn:microsoft.com/office/officeart/2008/layout/HorizontalMultiLevelHierarchy"/>
    <dgm:cxn modelId="{F2637EFB-775F-D848-BBA4-0944B2EBFABC}" type="presOf" srcId="{A1C02AC8-9978-C549-B17F-130B84CAD842}" destId="{1AC76947-3B95-5040-92ED-EAF780D06D7B}" srcOrd="0" destOrd="0" presId="urn:microsoft.com/office/officeart/2008/layout/HorizontalMultiLevelHierarchy"/>
    <dgm:cxn modelId="{BF8AB711-EA10-D44D-A590-1359F672144D}" type="presOf" srcId="{0A0D0A9B-AA98-6945-A829-74706B71C06B}" destId="{3D753EAD-50F3-D345-8D03-DF858497016D}" srcOrd="0" destOrd="0" presId="urn:microsoft.com/office/officeart/2008/layout/HorizontalMultiLevelHierarchy"/>
    <dgm:cxn modelId="{BC172981-B159-4542-AEA2-ED5D2D624958}" srcId="{7D57DD5E-E984-3C47-ABFE-3EC1DAFF10AB}" destId="{870F0E90-EB98-764E-A483-2DE34A064DDF}" srcOrd="1" destOrd="0" parTransId="{0A0D0A9B-AA98-6945-A829-74706B71C06B}" sibTransId="{B8877274-1586-FA44-9338-D11DB28EFE9C}"/>
    <dgm:cxn modelId="{A84B5167-15D6-474D-8C23-C5EF2C320E28}" type="presOf" srcId="{4EC754CD-125A-DA45-89B5-EDF0419990FA}" destId="{B3720088-FD2C-6D45-9EC3-0D33EE5C757D}" srcOrd="0" destOrd="0" presId="urn:microsoft.com/office/officeart/2008/layout/HorizontalMultiLevelHierarchy"/>
    <dgm:cxn modelId="{1676B783-B5FC-7C4B-8C45-B5C8B7D4C97F}" srcId="{7D57DD5E-E984-3C47-ABFE-3EC1DAFF10AB}" destId="{3B4F7318-44CD-9E43-B570-977A5FC27799}" srcOrd="0" destOrd="0" parTransId="{8226013D-C1B2-4649-8F53-7DEA0370925C}" sibTransId="{2BA30A5B-5F6E-B348-98DF-37ADCDD6DAD1}"/>
    <dgm:cxn modelId="{9A75B8A4-F6AF-DC43-8C7A-72DAAD8B7897}" srcId="{7D57DD5E-E984-3C47-ABFE-3EC1DAFF10AB}" destId="{3503DAD7-2407-5049-A77D-DC9017619163}" srcOrd="2" destOrd="0" parTransId="{4EC754CD-125A-DA45-89B5-EDF0419990FA}" sibTransId="{045C1E72-38A0-6044-B727-2777676EB321}"/>
    <dgm:cxn modelId="{396451F0-40B0-304D-AAA3-2B593A730B23}" type="presOf" srcId="{3503DAD7-2407-5049-A77D-DC9017619163}" destId="{900D5786-7F5F-E648-8D7C-49759967C16A}" srcOrd="0" destOrd="0" presId="urn:microsoft.com/office/officeart/2008/layout/HorizontalMultiLevelHierarchy"/>
    <dgm:cxn modelId="{784FD972-271C-C047-A057-9972A844135F}" type="presOf" srcId="{3B4F7318-44CD-9E43-B570-977A5FC27799}" destId="{96C4F1E1-47A3-2243-9228-EC44489DC85B}" srcOrd="0" destOrd="0" presId="urn:microsoft.com/office/officeart/2008/layout/HorizontalMultiLevelHierarchy"/>
    <dgm:cxn modelId="{9A7145A9-7DCF-244A-91FF-93DE9D3D8E7F}" type="presOf" srcId="{0A0D0A9B-AA98-6945-A829-74706B71C06B}" destId="{8E55E603-EFD9-C647-8602-83319B8DAD8A}" srcOrd="1" destOrd="0" presId="urn:microsoft.com/office/officeart/2008/layout/HorizontalMultiLevelHierarchy"/>
    <dgm:cxn modelId="{7C395CA3-79A9-E84B-B37B-7462047B7DF0}" type="presOf" srcId="{8226013D-C1B2-4649-8F53-7DEA0370925C}" destId="{DBED06E2-2C2B-E349-9AE5-58E438C26837}" srcOrd="1" destOrd="0" presId="urn:microsoft.com/office/officeart/2008/layout/HorizontalMultiLevelHierarchy"/>
    <dgm:cxn modelId="{A695A89C-859E-8E4E-8692-51008E1FB6A1}" type="presOf" srcId="{7D57DD5E-E984-3C47-ABFE-3EC1DAFF10AB}" destId="{16AAEF87-A56F-1A47-8689-52BEC7CC9708}" srcOrd="0" destOrd="0" presId="urn:microsoft.com/office/officeart/2008/layout/HorizontalMultiLevelHierarchy"/>
    <dgm:cxn modelId="{28E1E075-135F-2445-8E5E-998C6ABAC147}" srcId="{A1C02AC8-9978-C549-B17F-130B84CAD842}" destId="{7D57DD5E-E984-3C47-ABFE-3EC1DAFF10AB}" srcOrd="0" destOrd="0" parTransId="{1E5E9009-BDBF-A94D-9B3A-45F359226E50}" sibTransId="{F90A3736-228D-0149-8440-065ED69F6007}"/>
    <dgm:cxn modelId="{1DC53FD5-725A-5240-8B9A-616FBF46AD60}" type="presOf" srcId="{8226013D-C1B2-4649-8F53-7DEA0370925C}" destId="{E16B507C-834D-524F-9118-7BF8ACEFF08F}" srcOrd="0" destOrd="0" presId="urn:microsoft.com/office/officeart/2008/layout/HorizontalMultiLevelHierarchy"/>
    <dgm:cxn modelId="{C1374CF7-B411-3D4B-91D9-C2BAC888068C}" type="presParOf" srcId="{1AC76947-3B95-5040-92ED-EAF780D06D7B}" destId="{50002045-E5D0-A14D-BB99-1CA5FDD5E52F}" srcOrd="0" destOrd="0" presId="urn:microsoft.com/office/officeart/2008/layout/HorizontalMultiLevelHierarchy"/>
    <dgm:cxn modelId="{243A8BD9-E526-F043-A127-AEE8AFA9C254}" type="presParOf" srcId="{50002045-E5D0-A14D-BB99-1CA5FDD5E52F}" destId="{16AAEF87-A56F-1A47-8689-52BEC7CC9708}" srcOrd="0" destOrd="0" presId="urn:microsoft.com/office/officeart/2008/layout/HorizontalMultiLevelHierarchy"/>
    <dgm:cxn modelId="{FBF0B645-B555-0A4A-83F9-CA01739A8EBE}" type="presParOf" srcId="{50002045-E5D0-A14D-BB99-1CA5FDD5E52F}" destId="{F1CFE1F5-F09A-0144-B8CF-3AFED1E78C55}" srcOrd="1" destOrd="0" presId="urn:microsoft.com/office/officeart/2008/layout/HorizontalMultiLevelHierarchy"/>
    <dgm:cxn modelId="{FC729264-D70F-3A4F-94E1-EA41A56D15CE}" type="presParOf" srcId="{F1CFE1F5-F09A-0144-B8CF-3AFED1E78C55}" destId="{E16B507C-834D-524F-9118-7BF8ACEFF08F}" srcOrd="0" destOrd="0" presId="urn:microsoft.com/office/officeart/2008/layout/HorizontalMultiLevelHierarchy"/>
    <dgm:cxn modelId="{E3FAD1FC-386C-8D45-A78B-9F38C242D74D}" type="presParOf" srcId="{E16B507C-834D-524F-9118-7BF8ACEFF08F}" destId="{DBED06E2-2C2B-E349-9AE5-58E438C26837}" srcOrd="0" destOrd="0" presId="urn:microsoft.com/office/officeart/2008/layout/HorizontalMultiLevelHierarchy"/>
    <dgm:cxn modelId="{899AC7DF-C5AE-B641-A3EE-C0BDF4BBE4EE}" type="presParOf" srcId="{F1CFE1F5-F09A-0144-B8CF-3AFED1E78C55}" destId="{F5C013BD-520E-B54D-8B99-81AAB6BA0793}" srcOrd="1" destOrd="0" presId="urn:microsoft.com/office/officeart/2008/layout/HorizontalMultiLevelHierarchy"/>
    <dgm:cxn modelId="{A41AE121-FC7E-A643-B38C-FB5234B0E792}" type="presParOf" srcId="{F5C013BD-520E-B54D-8B99-81AAB6BA0793}" destId="{96C4F1E1-47A3-2243-9228-EC44489DC85B}" srcOrd="0" destOrd="0" presId="urn:microsoft.com/office/officeart/2008/layout/HorizontalMultiLevelHierarchy"/>
    <dgm:cxn modelId="{D9755674-B67D-3846-83A3-E10830B51E94}" type="presParOf" srcId="{F5C013BD-520E-B54D-8B99-81AAB6BA0793}" destId="{6E90C04B-A76A-C947-8596-01559BCB6D41}" srcOrd="1" destOrd="0" presId="urn:microsoft.com/office/officeart/2008/layout/HorizontalMultiLevelHierarchy"/>
    <dgm:cxn modelId="{E4590636-5DC2-BA4B-BA8B-A44F60C63997}" type="presParOf" srcId="{F1CFE1F5-F09A-0144-B8CF-3AFED1E78C55}" destId="{3D753EAD-50F3-D345-8D03-DF858497016D}" srcOrd="2" destOrd="0" presId="urn:microsoft.com/office/officeart/2008/layout/HorizontalMultiLevelHierarchy"/>
    <dgm:cxn modelId="{5D0414F1-956F-BD45-A034-5D70CFA90988}" type="presParOf" srcId="{3D753EAD-50F3-D345-8D03-DF858497016D}" destId="{8E55E603-EFD9-C647-8602-83319B8DAD8A}" srcOrd="0" destOrd="0" presId="urn:microsoft.com/office/officeart/2008/layout/HorizontalMultiLevelHierarchy"/>
    <dgm:cxn modelId="{86EDB86E-4B90-0847-8281-1448A115A9B4}" type="presParOf" srcId="{F1CFE1F5-F09A-0144-B8CF-3AFED1E78C55}" destId="{2A7C290D-AE93-654A-B539-DC6CE5A1E3B9}" srcOrd="3" destOrd="0" presId="urn:microsoft.com/office/officeart/2008/layout/HorizontalMultiLevelHierarchy"/>
    <dgm:cxn modelId="{D94393DF-65E1-AC45-9869-11D074162968}" type="presParOf" srcId="{2A7C290D-AE93-654A-B539-DC6CE5A1E3B9}" destId="{76EE1A09-8FA2-B041-A414-1F95BFE35BE0}" srcOrd="0" destOrd="0" presId="urn:microsoft.com/office/officeart/2008/layout/HorizontalMultiLevelHierarchy"/>
    <dgm:cxn modelId="{6E8044EC-14E2-FE4A-A523-58FDDF84F736}" type="presParOf" srcId="{2A7C290D-AE93-654A-B539-DC6CE5A1E3B9}" destId="{EDD88127-DA98-A744-AFDB-27A872485528}" srcOrd="1" destOrd="0" presId="urn:microsoft.com/office/officeart/2008/layout/HorizontalMultiLevelHierarchy"/>
    <dgm:cxn modelId="{4589487F-0391-5241-BF82-DBED2793F9C7}" type="presParOf" srcId="{F1CFE1F5-F09A-0144-B8CF-3AFED1E78C55}" destId="{B3720088-FD2C-6D45-9EC3-0D33EE5C757D}" srcOrd="4" destOrd="0" presId="urn:microsoft.com/office/officeart/2008/layout/HorizontalMultiLevelHierarchy"/>
    <dgm:cxn modelId="{4B20A8CD-AC4E-1F4D-B46F-AA5C2C6B8074}" type="presParOf" srcId="{B3720088-FD2C-6D45-9EC3-0D33EE5C757D}" destId="{B53851F9-2DA1-BA4C-8F05-9206F60C00D0}" srcOrd="0" destOrd="0" presId="urn:microsoft.com/office/officeart/2008/layout/HorizontalMultiLevelHierarchy"/>
    <dgm:cxn modelId="{469D8E60-FFB1-324E-B551-7C767C49396F}" type="presParOf" srcId="{F1CFE1F5-F09A-0144-B8CF-3AFED1E78C55}" destId="{25C927C6-FB0F-D440-96A5-F254BB767B88}" srcOrd="5" destOrd="0" presId="urn:microsoft.com/office/officeart/2008/layout/HorizontalMultiLevelHierarchy"/>
    <dgm:cxn modelId="{35797FC9-B8C1-7E40-9B91-F41AD6ED6C1A}" type="presParOf" srcId="{25C927C6-FB0F-D440-96A5-F254BB767B88}" destId="{900D5786-7F5F-E648-8D7C-49759967C16A}" srcOrd="0" destOrd="0" presId="urn:microsoft.com/office/officeart/2008/layout/HorizontalMultiLevelHierarchy"/>
    <dgm:cxn modelId="{02E5A833-D3D6-4F44-B09F-292FFF3D47DE}" type="presParOf" srcId="{25C927C6-FB0F-D440-96A5-F254BB767B88}" destId="{05738C0A-B60B-5B45-A05D-5CB3DF81F6FA}" srcOrd="1" destOrd="0" presId="urn:microsoft.com/office/officeart/2008/layout/HorizontalMultiLevelHierarchy"/>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C81D1C-C9DA-334A-A429-3452F3680C52}">
      <dsp:nvSpPr>
        <dsp:cNvPr id="0" name=""/>
        <dsp:cNvSpPr/>
      </dsp:nvSpPr>
      <dsp:spPr>
        <a:xfrm rot="5400000">
          <a:off x="264613" y="2934929"/>
          <a:ext cx="771964" cy="1284531"/>
        </a:xfrm>
        <a:prstGeom prst="corner">
          <a:avLst>
            <a:gd name="adj1" fmla="val 16120"/>
            <a:gd name="adj2" fmla="val 161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95E6837-73EC-F34D-9B48-76BBE25D4B9B}">
      <dsp:nvSpPr>
        <dsp:cNvPr id="0" name=""/>
        <dsp:cNvSpPr/>
      </dsp:nvSpPr>
      <dsp:spPr>
        <a:xfrm>
          <a:off x="135753" y="3318727"/>
          <a:ext cx="1159681" cy="10165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t>Data Collection</a:t>
          </a:r>
        </a:p>
      </dsp:txBody>
      <dsp:txXfrm>
        <a:off x="135753" y="3318727"/>
        <a:ext cx="1159681" cy="1016529"/>
      </dsp:txXfrm>
    </dsp:sp>
    <dsp:sp modelId="{ADE1F850-5026-AE44-8648-BDC51E2842DD}">
      <dsp:nvSpPr>
        <dsp:cNvPr id="0" name=""/>
        <dsp:cNvSpPr/>
      </dsp:nvSpPr>
      <dsp:spPr>
        <a:xfrm>
          <a:off x="1076627" y="2840361"/>
          <a:ext cx="218807" cy="218807"/>
        </a:xfrm>
        <a:prstGeom prst="triangle">
          <a:avLst>
            <a:gd name="adj" fmla="val 1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2C95345-A16F-5E46-B75B-93B01B9EC7CD}">
      <dsp:nvSpPr>
        <dsp:cNvPr id="0" name=""/>
        <dsp:cNvSpPr/>
      </dsp:nvSpPr>
      <dsp:spPr>
        <a:xfrm rot="5400000">
          <a:off x="1662784" y="2583629"/>
          <a:ext cx="771964" cy="1284531"/>
        </a:xfrm>
        <a:prstGeom prst="corner">
          <a:avLst>
            <a:gd name="adj1" fmla="val 16120"/>
            <a:gd name="adj2" fmla="val 161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221B60F-1026-B14A-BD3C-940E4C988BA1}">
      <dsp:nvSpPr>
        <dsp:cNvPr id="0" name=""/>
        <dsp:cNvSpPr/>
      </dsp:nvSpPr>
      <dsp:spPr>
        <a:xfrm>
          <a:off x="1546816" y="2993430"/>
          <a:ext cx="1651004" cy="10165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t>Data Cleanup/ Transformation</a:t>
          </a:r>
        </a:p>
      </dsp:txBody>
      <dsp:txXfrm>
        <a:off x="1546816" y="2993430"/>
        <a:ext cx="1651004" cy="1016529"/>
      </dsp:txXfrm>
    </dsp:sp>
    <dsp:sp modelId="{CDAF410D-2492-6F41-B345-D4C92E59D301}">
      <dsp:nvSpPr>
        <dsp:cNvPr id="0" name=""/>
        <dsp:cNvSpPr/>
      </dsp:nvSpPr>
      <dsp:spPr>
        <a:xfrm>
          <a:off x="2474847" y="2489060"/>
          <a:ext cx="218807" cy="218807"/>
        </a:xfrm>
        <a:prstGeom prst="triangle">
          <a:avLst>
            <a:gd name="adj" fmla="val 1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3581334-05F1-E644-9ABF-625FAA373A1B}">
      <dsp:nvSpPr>
        <dsp:cNvPr id="0" name=""/>
        <dsp:cNvSpPr/>
      </dsp:nvSpPr>
      <dsp:spPr>
        <a:xfrm rot="5400000">
          <a:off x="3091264" y="2232328"/>
          <a:ext cx="771964" cy="1284531"/>
        </a:xfrm>
        <a:prstGeom prst="corner">
          <a:avLst>
            <a:gd name="adj1" fmla="val 16120"/>
            <a:gd name="adj2" fmla="val 161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3D7ABFC-54AE-1C43-8AE4-C9203120CD70}">
      <dsp:nvSpPr>
        <dsp:cNvPr id="0" name=""/>
        <dsp:cNvSpPr/>
      </dsp:nvSpPr>
      <dsp:spPr>
        <a:xfrm>
          <a:off x="2926320" y="2616126"/>
          <a:ext cx="1387257" cy="10165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t>Normalization</a:t>
          </a:r>
        </a:p>
      </dsp:txBody>
      <dsp:txXfrm>
        <a:off x="2926320" y="2616126"/>
        <a:ext cx="1387257" cy="1016529"/>
      </dsp:txXfrm>
    </dsp:sp>
    <dsp:sp modelId="{D27B643D-BEBE-9446-B170-97DA6403FA15}">
      <dsp:nvSpPr>
        <dsp:cNvPr id="0" name=""/>
        <dsp:cNvSpPr/>
      </dsp:nvSpPr>
      <dsp:spPr>
        <a:xfrm>
          <a:off x="3852484" y="2137760"/>
          <a:ext cx="218807" cy="218807"/>
        </a:xfrm>
        <a:prstGeom prst="triangle">
          <a:avLst>
            <a:gd name="adj" fmla="val 1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044D0BC-7622-2240-B04F-A018975EA54C}">
      <dsp:nvSpPr>
        <dsp:cNvPr id="0" name=""/>
        <dsp:cNvSpPr/>
      </dsp:nvSpPr>
      <dsp:spPr>
        <a:xfrm rot="5400000">
          <a:off x="4523645" y="1881028"/>
          <a:ext cx="771964" cy="1284531"/>
        </a:xfrm>
        <a:prstGeom prst="corner">
          <a:avLst>
            <a:gd name="adj1" fmla="val 16120"/>
            <a:gd name="adj2" fmla="val 161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321F895-1156-324B-A5DD-4F5415B18737}">
      <dsp:nvSpPr>
        <dsp:cNvPr id="0" name=""/>
        <dsp:cNvSpPr/>
      </dsp:nvSpPr>
      <dsp:spPr>
        <a:xfrm>
          <a:off x="4394785" y="2264826"/>
          <a:ext cx="1159681" cy="10165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t>Data Design (ERD)</a:t>
          </a:r>
        </a:p>
      </dsp:txBody>
      <dsp:txXfrm>
        <a:off x="4394785" y="2264826"/>
        <a:ext cx="1159681" cy="1016529"/>
      </dsp:txXfrm>
    </dsp:sp>
    <dsp:sp modelId="{73B2DE08-D0C1-5F4A-A001-68E8BE3D85B1}">
      <dsp:nvSpPr>
        <dsp:cNvPr id="0" name=""/>
        <dsp:cNvSpPr/>
      </dsp:nvSpPr>
      <dsp:spPr>
        <a:xfrm>
          <a:off x="5335659" y="1786459"/>
          <a:ext cx="218807" cy="218807"/>
        </a:xfrm>
        <a:prstGeom prst="triangle">
          <a:avLst>
            <a:gd name="adj" fmla="val 1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1957535-CBCD-AA4C-B723-5EDBD0AC850C}">
      <dsp:nvSpPr>
        <dsp:cNvPr id="0" name=""/>
        <dsp:cNvSpPr/>
      </dsp:nvSpPr>
      <dsp:spPr>
        <a:xfrm rot="5400000">
          <a:off x="5943322" y="1529727"/>
          <a:ext cx="771964" cy="1284531"/>
        </a:xfrm>
        <a:prstGeom prst="corner">
          <a:avLst>
            <a:gd name="adj1" fmla="val 16120"/>
            <a:gd name="adj2" fmla="val 161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9E0CAD7-B6C1-6F46-97F6-D926F038FC5F}">
      <dsp:nvSpPr>
        <dsp:cNvPr id="0" name=""/>
        <dsp:cNvSpPr/>
      </dsp:nvSpPr>
      <dsp:spPr>
        <a:xfrm>
          <a:off x="5814462" y="1913525"/>
          <a:ext cx="1159681" cy="10165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t>Data Loading</a:t>
          </a:r>
        </a:p>
      </dsp:txBody>
      <dsp:txXfrm>
        <a:off x="5814462" y="1913525"/>
        <a:ext cx="1159681" cy="1016529"/>
      </dsp:txXfrm>
    </dsp:sp>
    <dsp:sp modelId="{F09BD4DF-C37F-BC4C-8BA4-100295780C8C}">
      <dsp:nvSpPr>
        <dsp:cNvPr id="0" name=""/>
        <dsp:cNvSpPr/>
      </dsp:nvSpPr>
      <dsp:spPr>
        <a:xfrm>
          <a:off x="6755336" y="1435158"/>
          <a:ext cx="218807" cy="218807"/>
        </a:xfrm>
        <a:prstGeom prst="triangle">
          <a:avLst>
            <a:gd name="adj" fmla="val 1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62982D8-A646-A849-B890-C8120A2F212D}">
      <dsp:nvSpPr>
        <dsp:cNvPr id="0" name=""/>
        <dsp:cNvSpPr/>
      </dsp:nvSpPr>
      <dsp:spPr>
        <a:xfrm rot="5400000">
          <a:off x="7362999" y="1178427"/>
          <a:ext cx="771964" cy="1284531"/>
        </a:xfrm>
        <a:prstGeom prst="corner">
          <a:avLst>
            <a:gd name="adj1" fmla="val 16120"/>
            <a:gd name="adj2" fmla="val 161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81A43CC-F64D-294A-B458-D937579EDAF4}">
      <dsp:nvSpPr>
        <dsp:cNvPr id="0" name=""/>
        <dsp:cNvSpPr/>
      </dsp:nvSpPr>
      <dsp:spPr>
        <a:xfrm>
          <a:off x="7234139" y="1562225"/>
          <a:ext cx="1159681" cy="10165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t>Data Analysis</a:t>
          </a:r>
        </a:p>
      </dsp:txBody>
      <dsp:txXfrm>
        <a:off x="7234139" y="1562225"/>
        <a:ext cx="1159681" cy="1016529"/>
      </dsp:txXfrm>
    </dsp:sp>
    <dsp:sp modelId="{765442C6-9156-464A-A31C-DFDDB75DEA52}">
      <dsp:nvSpPr>
        <dsp:cNvPr id="0" name=""/>
        <dsp:cNvSpPr/>
      </dsp:nvSpPr>
      <dsp:spPr>
        <a:xfrm>
          <a:off x="8175013" y="1083858"/>
          <a:ext cx="218807" cy="218807"/>
        </a:xfrm>
        <a:prstGeom prst="triangle">
          <a:avLst>
            <a:gd name="adj" fmla="val 1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E1E537E-7FE7-0345-B67E-70739B5B71FB}">
      <dsp:nvSpPr>
        <dsp:cNvPr id="0" name=""/>
        <dsp:cNvSpPr/>
      </dsp:nvSpPr>
      <dsp:spPr>
        <a:xfrm rot="5400000">
          <a:off x="8782677" y="827126"/>
          <a:ext cx="771964" cy="1284531"/>
        </a:xfrm>
        <a:prstGeom prst="corner">
          <a:avLst>
            <a:gd name="adj1" fmla="val 16120"/>
            <a:gd name="adj2" fmla="val 161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D6168B6-1B81-7F49-A74B-DB8B7D43492B}">
      <dsp:nvSpPr>
        <dsp:cNvPr id="0" name=""/>
        <dsp:cNvSpPr/>
      </dsp:nvSpPr>
      <dsp:spPr>
        <a:xfrm>
          <a:off x="8620398" y="1210924"/>
          <a:ext cx="1243179" cy="10165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t>Data Visualization</a:t>
          </a:r>
        </a:p>
      </dsp:txBody>
      <dsp:txXfrm>
        <a:off x="8620398" y="1210924"/>
        <a:ext cx="1243179" cy="10165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720088-FD2C-6D45-9EC3-0D33EE5C757D}">
      <dsp:nvSpPr>
        <dsp:cNvPr id="0" name=""/>
        <dsp:cNvSpPr/>
      </dsp:nvSpPr>
      <dsp:spPr>
        <a:xfrm>
          <a:off x="352321" y="890328"/>
          <a:ext cx="221940" cy="422905"/>
        </a:xfrm>
        <a:custGeom>
          <a:avLst/>
          <a:gdLst/>
          <a:ahLst/>
          <a:cxnLst/>
          <a:rect l="0" t="0" r="0" b="0"/>
          <a:pathLst>
            <a:path>
              <a:moveTo>
                <a:pt x="0" y="0"/>
              </a:moveTo>
              <a:lnTo>
                <a:pt x="110970" y="0"/>
              </a:lnTo>
              <a:lnTo>
                <a:pt x="110970" y="422905"/>
              </a:lnTo>
              <a:lnTo>
                <a:pt x="221940" y="422905"/>
              </a:lnTo>
            </a:path>
          </a:pathLst>
        </a:custGeom>
        <a:noFill/>
        <a:ln w="19050" cap="flat" cmpd="sng" algn="ctr">
          <a:solidFill>
            <a:schemeClr val="dk1"/>
          </a:solidFill>
          <a:prstDash val="solid"/>
          <a:miter lim="800000"/>
        </a:ln>
        <a:effectLst/>
      </dsp:spPr>
      <dsp:style>
        <a:lnRef idx="3">
          <a:schemeClr val="dk1"/>
        </a:lnRef>
        <a:fillRef idx="0">
          <a:schemeClr val="dk1"/>
        </a:fillRef>
        <a:effectRef idx="2">
          <a:schemeClr val="dk1"/>
        </a:effectRef>
        <a:fontRef idx="minor">
          <a:schemeClr val="tx1"/>
        </a:fontRef>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451352" y="1089840"/>
        <a:ext cx="23880" cy="23880"/>
      </dsp:txXfrm>
    </dsp:sp>
    <dsp:sp modelId="{3D753EAD-50F3-D345-8D03-DF858497016D}">
      <dsp:nvSpPr>
        <dsp:cNvPr id="0" name=""/>
        <dsp:cNvSpPr/>
      </dsp:nvSpPr>
      <dsp:spPr>
        <a:xfrm>
          <a:off x="352321" y="844608"/>
          <a:ext cx="221940" cy="91440"/>
        </a:xfrm>
        <a:custGeom>
          <a:avLst/>
          <a:gdLst/>
          <a:ahLst/>
          <a:cxnLst/>
          <a:rect l="0" t="0" r="0" b="0"/>
          <a:pathLst>
            <a:path>
              <a:moveTo>
                <a:pt x="0" y="45720"/>
              </a:moveTo>
              <a:lnTo>
                <a:pt x="221940" y="45720"/>
              </a:lnTo>
            </a:path>
          </a:pathLst>
        </a:custGeom>
        <a:noFill/>
        <a:ln w="19050" cap="flat" cmpd="sng" algn="ctr">
          <a:solidFill>
            <a:schemeClr val="dk1"/>
          </a:solidFill>
          <a:prstDash val="solid"/>
          <a:miter lim="800000"/>
        </a:ln>
        <a:effectLst/>
      </dsp:spPr>
      <dsp:style>
        <a:lnRef idx="3">
          <a:schemeClr val="dk1"/>
        </a:lnRef>
        <a:fillRef idx="0">
          <a:schemeClr val="dk1"/>
        </a:fillRef>
        <a:effectRef idx="2">
          <a:schemeClr val="dk1"/>
        </a:effectRef>
        <a:fontRef idx="minor">
          <a:schemeClr val="tx1"/>
        </a:fontRef>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457743" y="884779"/>
        <a:ext cx="11097" cy="11097"/>
      </dsp:txXfrm>
    </dsp:sp>
    <dsp:sp modelId="{E16B507C-834D-524F-9118-7BF8ACEFF08F}">
      <dsp:nvSpPr>
        <dsp:cNvPr id="0" name=""/>
        <dsp:cNvSpPr/>
      </dsp:nvSpPr>
      <dsp:spPr>
        <a:xfrm>
          <a:off x="352321" y="467422"/>
          <a:ext cx="221940" cy="422905"/>
        </a:xfrm>
        <a:custGeom>
          <a:avLst/>
          <a:gdLst/>
          <a:ahLst/>
          <a:cxnLst/>
          <a:rect l="0" t="0" r="0" b="0"/>
          <a:pathLst>
            <a:path>
              <a:moveTo>
                <a:pt x="0" y="422905"/>
              </a:moveTo>
              <a:lnTo>
                <a:pt x="110970" y="422905"/>
              </a:lnTo>
              <a:lnTo>
                <a:pt x="110970" y="0"/>
              </a:lnTo>
              <a:lnTo>
                <a:pt x="221940" y="0"/>
              </a:lnTo>
            </a:path>
          </a:pathLst>
        </a:custGeom>
        <a:noFill/>
        <a:ln w="19050" cap="flat" cmpd="sng" algn="ctr">
          <a:solidFill>
            <a:schemeClr val="dk1"/>
          </a:solidFill>
          <a:prstDash val="solid"/>
          <a:miter lim="800000"/>
        </a:ln>
        <a:effectLst/>
      </dsp:spPr>
      <dsp:style>
        <a:lnRef idx="3">
          <a:schemeClr val="dk1"/>
        </a:lnRef>
        <a:fillRef idx="0">
          <a:schemeClr val="dk1"/>
        </a:fillRef>
        <a:effectRef idx="2">
          <a:schemeClr val="dk1"/>
        </a:effectRef>
        <a:fontRef idx="minor">
          <a:schemeClr val="tx1"/>
        </a:fontRef>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451352" y="666934"/>
        <a:ext cx="23880" cy="23880"/>
      </dsp:txXfrm>
    </dsp:sp>
    <dsp:sp modelId="{16AAEF87-A56F-1A47-8689-52BEC7CC9708}">
      <dsp:nvSpPr>
        <dsp:cNvPr id="0" name=""/>
        <dsp:cNvSpPr/>
      </dsp:nvSpPr>
      <dsp:spPr>
        <a:xfrm rot="16200000">
          <a:off x="-355284" y="721165"/>
          <a:ext cx="1076887" cy="338324"/>
        </a:xfrm>
        <a:prstGeom prst="rect">
          <a:avLst/>
        </a:prstGeom>
        <a:gradFill rotWithShape="1">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Lst>
          <a:lin ang="5400000" scaled="0"/>
        </a:gradFill>
        <a:ln w="6350" cap="flat" cmpd="sng" algn="ctr">
          <a:solidFill>
            <a:schemeClr val="dk1"/>
          </a:solidFill>
          <a:prstDash val="solid"/>
          <a:miter lim="800000"/>
        </a:ln>
        <a:effectLst/>
      </dsp:spPr>
      <dsp:style>
        <a:lnRef idx="1">
          <a:schemeClr val="dk1"/>
        </a:lnRef>
        <a:fillRef idx="2">
          <a:schemeClr val="dk1"/>
        </a:fillRef>
        <a:effectRef idx="1">
          <a:schemeClr val="dk1"/>
        </a:effectRef>
        <a:fontRef idx="minor">
          <a:schemeClr val="dk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solidFill>
                <a:schemeClr val="bg1"/>
              </a:solidFill>
            </a:rPr>
            <a:t>Inspection type</a:t>
          </a:r>
        </a:p>
      </dsp:txBody>
      <dsp:txXfrm>
        <a:off x="-355284" y="721165"/>
        <a:ext cx="1076887" cy="338324"/>
      </dsp:txXfrm>
    </dsp:sp>
    <dsp:sp modelId="{96C4F1E1-47A3-2243-9228-EC44489DC85B}">
      <dsp:nvSpPr>
        <dsp:cNvPr id="0" name=""/>
        <dsp:cNvSpPr/>
      </dsp:nvSpPr>
      <dsp:spPr>
        <a:xfrm>
          <a:off x="574262" y="298259"/>
          <a:ext cx="1109704" cy="338324"/>
        </a:xfrm>
        <a:prstGeom prst="rect">
          <a:avLst/>
        </a:prstGeom>
        <a:gradFill rotWithShape="1">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Lst>
          <a:lin ang="5400000" scaled="0"/>
        </a:gradFill>
        <a:ln w="6350" cap="flat" cmpd="sng" algn="ctr">
          <a:solidFill>
            <a:schemeClr val="dk1"/>
          </a:solidFill>
          <a:prstDash val="solid"/>
          <a:miter lim="800000"/>
        </a:ln>
        <a:effectLst/>
      </dsp:spPr>
      <dsp:style>
        <a:lnRef idx="1">
          <a:schemeClr val="dk1"/>
        </a:lnRef>
        <a:fillRef idx="2">
          <a:schemeClr val="dk1"/>
        </a:fillRef>
        <a:effectRef idx="1">
          <a:schemeClr val="dk1"/>
        </a:effectRef>
        <a:fontRef idx="minor">
          <a:schemeClr val="dk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solidFill>
                <a:schemeClr val="bg1"/>
              </a:solidFill>
            </a:rPr>
            <a:t>Serious (Violations 1-13)</a:t>
          </a:r>
        </a:p>
      </dsp:txBody>
      <dsp:txXfrm>
        <a:off x="574262" y="298259"/>
        <a:ext cx="1109704" cy="338324"/>
      </dsp:txXfrm>
    </dsp:sp>
    <dsp:sp modelId="{76EE1A09-8FA2-B041-A414-1F95BFE35BE0}">
      <dsp:nvSpPr>
        <dsp:cNvPr id="0" name=""/>
        <dsp:cNvSpPr/>
      </dsp:nvSpPr>
      <dsp:spPr>
        <a:xfrm>
          <a:off x="574262" y="721165"/>
          <a:ext cx="1109704" cy="338324"/>
        </a:xfrm>
        <a:prstGeom prst="rect">
          <a:avLst/>
        </a:prstGeom>
        <a:gradFill rotWithShape="1">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Lst>
          <a:lin ang="5400000" scaled="0"/>
        </a:gradFill>
        <a:ln w="6350" cap="flat" cmpd="sng" algn="ctr">
          <a:solidFill>
            <a:schemeClr val="dk1"/>
          </a:solidFill>
          <a:prstDash val="solid"/>
          <a:miter lim="800000"/>
        </a:ln>
        <a:effectLst/>
      </dsp:spPr>
      <dsp:style>
        <a:lnRef idx="1">
          <a:schemeClr val="dk1"/>
        </a:lnRef>
        <a:fillRef idx="2">
          <a:schemeClr val="dk1"/>
        </a:fillRef>
        <a:effectRef idx="1">
          <a:schemeClr val="dk1"/>
        </a:effectRef>
        <a:fontRef idx="minor">
          <a:schemeClr val="dk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solidFill>
                <a:schemeClr val="bg1"/>
              </a:solidFill>
            </a:rPr>
            <a:t>Critical (Violations 14-28)</a:t>
          </a:r>
        </a:p>
      </dsp:txBody>
      <dsp:txXfrm>
        <a:off x="574262" y="721165"/>
        <a:ext cx="1109704" cy="338324"/>
      </dsp:txXfrm>
    </dsp:sp>
    <dsp:sp modelId="{900D5786-7F5F-E648-8D7C-49759967C16A}">
      <dsp:nvSpPr>
        <dsp:cNvPr id="0" name=""/>
        <dsp:cNvSpPr/>
      </dsp:nvSpPr>
      <dsp:spPr>
        <a:xfrm>
          <a:off x="574262" y="1144071"/>
          <a:ext cx="1109704" cy="338324"/>
        </a:xfrm>
        <a:prstGeom prst="rect">
          <a:avLst/>
        </a:prstGeom>
        <a:gradFill rotWithShape="1">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Lst>
          <a:lin ang="5400000" scaled="0"/>
        </a:gradFill>
        <a:ln w="6350" cap="flat" cmpd="sng" algn="ctr">
          <a:solidFill>
            <a:schemeClr val="dk1"/>
          </a:solidFill>
          <a:prstDash val="solid"/>
          <a:miter lim="800000"/>
        </a:ln>
        <a:effectLst/>
      </dsp:spPr>
      <dsp:style>
        <a:lnRef idx="1">
          <a:schemeClr val="dk1"/>
        </a:lnRef>
        <a:fillRef idx="2">
          <a:schemeClr val="dk1"/>
        </a:fillRef>
        <a:effectRef idx="1">
          <a:schemeClr val="dk1"/>
        </a:effectRef>
        <a:fontRef idx="minor">
          <a:schemeClr val="dk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solidFill>
                <a:schemeClr val="bg1"/>
              </a:solidFill>
            </a:rPr>
            <a:t>Minor (Violations 29-45, 70)</a:t>
          </a:r>
        </a:p>
      </dsp:txBody>
      <dsp:txXfrm>
        <a:off x="574262" y="1144071"/>
        <a:ext cx="1109704" cy="338324"/>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5427"/>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50443" y="0"/>
            <a:ext cx="2945659" cy="495427"/>
          </a:xfrm>
          <a:prstGeom prst="rect">
            <a:avLst/>
          </a:prstGeom>
        </p:spPr>
        <p:txBody>
          <a:bodyPr vert="horz" lIns="91440" tIns="45720" rIns="91440" bIns="45720" rtlCol="0"/>
          <a:lstStyle>
            <a:lvl1pPr algn="r">
              <a:defRPr sz="1200"/>
            </a:lvl1pPr>
          </a:lstStyle>
          <a:p>
            <a:fld id="{1A9BCE0C-CD74-4A59-802C-6D2F8C15331A}" type="datetimeFigureOut">
              <a:rPr lang="en-US" smtClean="0"/>
              <a:t>1/22/2017</a:t>
            </a:fld>
            <a:endParaRPr lang="en-US"/>
          </a:p>
        </p:txBody>
      </p:sp>
      <p:sp>
        <p:nvSpPr>
          <p:cNvPr id="4" name="Footer Placeholder 3"/>
          <p:cNvSpPr>
            <a:spLocks noGrp="1"/>
          </p:cNvSpPr>
          <p:nvPr>
            <p:ph type="ftr" sz="quarter" idx="2"/>
          </p:nvPr>
        </p:nvSpPr>
        <p:spPr>
          <a:xfrm>
            <a:off x="0" y="9378824"/>
            <a:ext cx="2945659" cy="495426"/>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50443" y="9378824"/>
            <a:ext cx="2945659" cy="495426"/>
          </a:xfrm>
          <a:prstGeom prst="rect">
            <a:avLst/>
          </a:prstGeom>
        </p:spPr>
        <p:txBody>
          <a:bodyPr vert="horz" lIns="91440" tIns="45720" rIns="91440" bIns="45720" rtlCol="0" anchor="b"/>
          <a:lstStyle>
            <a:lvl1pPr algn="r">
              <a:defRPr sz="1200"/>
            </a:lvl1pPr>
          </a:lstStyle>
          <a:p>
            <a:fld id="{7798501B-77B5-4365-9881-C6E19A3C1E42}" type="slidenum">
              <a:rPr lang="en-US" smtClean="0"/>
              <a:t>‹#›</a:t>
            </a:fld>
            <a:endParaRPr lang="en-US"/>
          </a:p>
        </p:txBody>
      </p:sp>
    </p:spTree>
    <p:extLst>
      <p:ext uri="{BB962C8B-B14F-4D97-AF65-F5344CB8AC3E}">
        <p14:creationId xmlns:p14="http://schemas.microsoft.com/office/powerpoint/2010/main" val="28514561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5427"/>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5427"/>
          </a:xfrm>
          <a:prstGeom prst="rect">
            <a:avLst/>
          </a:prstGeom>
        </p:spPr>
        <p:txBody>
          <a:bodyPr vert="horz" lIns="91440" tIns="45720" rIns="91440" bIns="45720" rtlCol="0"/>
          <a:lstStyle>
            <a:lvl1pPr algn="r">
              <a:defRPr sz="1200"/>
            </a:lvl1pPr>
          </a:lstStyle>
          <a:p>
            <a:fld id="{F04FDEA8-CBB8-46CC-9562-028963DBC55A}" type="datetimeFigureOut">
              <a:rPr lang="en-US" smtClean="0"/>
              <a:t>1/22/2017</a:t>
            </a:fld>
            <a:endParaRPr lang="en-US"/>
          </a:p>
        </p:txBody>
      </p:sp>
      <p:sp>
        <p:nvSpPr>
          <p:cNvPr id="4" name="Slide Image Placeholder 3"/>
          <p:cNvSpPr>
            <a:spLocks noGrp="1" noRot="1" noChangeAspect="1"/>
          </p:cNvSpPr>
          <p:nvPr>
            <p:ph type="sldImg" idx="2"/>
          </p:nvPr>
        </p:nvSpPr>
        <p:spPr>
          <a:xfrm>
            <a:off x="436563" y="1233488"/>
            <a:ext cx="5924550" cy="3333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51983"/>
            <a:ext cx="5438140" cy="388798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378824"/>
            <a:ext cx="2945659" cy="495426"/>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378824"/>
            <a:ext cx="2945659" cy="495426"/>
          </a:xfrm>
          <a:prstGeom prst="rect">
            <a:avLst/>
          </a:prstGeom>
        </p:spPr>
        <p:txBody>
          <a:bodyPr vert="horz" lIns="91440" tIns="45720" rIns="91440" bIns="45720" rtlCol="0" anchor="b"/>
          <a:lstStyle>
            <a:lvl1pPr algn="r">
              <a:defRPr sz="1200"/>
            </a:lvl1pPr>
          </a:lstStyle>
          <a:p>
            <a:fld id="{FC8BD8E7-1312-41F3-99C4-6DA5AF891969}" type="slidenum">
              <a:rPr lang="en-US" smtClean="0"/>
              <a:t>‹#›</a:t>
            </a:fld>
            <a:endParaRPr lang="en-US"/>
          </a:p>
        </p:txBody>
      </p:sp>
    </p:spTree>
    <p:extLst>
      <p:ext uri="{BB962C8B-B14F-4D97-AF65-F5344CB8AC3E}">
        <p14:creationId xmlns:p14="http://schemas.microsoft.com/office/powerpoint/2010/main" val="2892084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1</a:t>
            </a:fld>
            <a:endParaRPr lang="en-US"/>
          </a:p>
        </p:txBody>
      </p:sp>
    </p:spTree>
    <p:extLst>
      <p:ext uri="{BB962C8B-B14F-4D97-AF65-F5344CB8AC3E}">
        <p14:creationId xmlns:p14="http://schemas.microsoft.com/office/powerpoint/2010/main" val="571675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11</a:t>
            </a:fld>
            <a:endParaRPr lang="en-US"/>
          </a:p>
        </p:txBody>
      </p:sp>
    </p:spTree>
    <p:extLst>
      <p:ext uri="{BB962C8B-B14F-4D97-AF65-F5344CB8AC3E}">
        <p14:creationId xmlns:p14="http://schemas.microsoft.com/office/powerpoint/2010/main" val="782024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12</a:t>
            </a:fld>
            <a:endParaRPr lang="en-US"/>
          </a:p>
        </p:txBody>
      </p:sp>
    </p:spTree>
    <p:extLst>
      <p:ext uri="{BB962C8B-B14F-4D97-AF65-F5344CB8AC3E}">
        <p14:creationId xmlns:p14="http://schemas.microsoft.com/office/powerpoint/2010/main" val="686016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13</a:t>
            </a:fld>
            <a:endParaRPr lang="en-US"/>
          </a:p>
        </p:txBody>
      </p:sp>
    </p:spTree>
    <p:extLst>
      <p:ext uri="{BB962C8B-B14F-4D97-AF65-F5344CB8AC3E}">
        <p14:creationId xmlns:p14="http://schemas.microsoft.com/office/powerpoint/2010/main" val="669080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14</a:t>
            </a:fld>
            <a:endParaRPr lang="en-US"/>
          </a:p>
        </p:txBody>
      </p:sp>
    </p:spTree>
    <p:extLst>
      <p:ext uri="{BB962C8B-B14F-4D97-AF65-F5344CB8AC3E}">
        <p14:creationId xmlns:p14="http://schemas.microsoft.com/office/powerpoint/2010/main" val="1696074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15</a:t>
            </a:fld>
            <a:endParaRPr lang="en-US"/>
          </a:p>
        </p:txBody>
      </p:sp>
    </p:spTree>
    <p:extLst>
      <p:ext uri="{BB962C8B-B14F-4D97-AF65-F5344CB8AC3E}">
        <p14:creationId xmlns:p14="http://schemas.microsoft.com/office/powerpoint/2010/main" val="18289788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16</a:t>
            </a:fld>
            <a:endParaRPr lang="en-US"/>
          </a:p>
        </p:txBody>
      </p:sp>
    </p:spTree>
    <p:extLst>
      <p:ext uri="{BB962C8B-B14F-4D97-AF65-F5344CB8AC3E}">
        <p14:creationId xmlns:p14="http://schemas.microsoft.com/office/powerpoint/2010/main" val="6012237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18</a:t>
            </a:fld>
            <a:endParaRPr lang="en-US"/>
          </a:p>
        </p:txBody>
      </p:sp>
    </p:spTree>
    <p:extLst>
      <p:ext uri="{BB962C8B-B14F-4D97-AF65-F5344CB8AC3E}">
        <p14:creationId xmlns:p14="http://schemas.microsoft.com/office/powerpoint/2010/main" val="6478172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19</a:t>
            </a:fld>
            <a:endParaRPr lang="en-US"/>
          </a:p>
        </p:txBody>
      </p:sp>
    </p:spTree>
    <p:extLst>
      <p:ext uri="{BB962C8B-B14F-4D97-AF65-F5344CB8AC3E}">
        <p14:creationId xmlns:p14="http://schemas.microsoft.com/office/powerpoint/2010/main" val="17276053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20</a:t>
            </a:fld>
            <a:endParaRPr lang="en-US"/>
          </a:p>
        </p:txBody>
      </p:sp>
    </p:spTree>
    <p:extLst>
      <p:ext uri="{BB962C8B-B14F-4D97-AF65-F5344CB8AC3E}">
        <p14:creationId xmlns:p14="http://schemas.microsoft.com/office/powerpoint/2010/main" val="4634618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21</a:t>
            </a:fld>
            <a:endParaRPr lang="en-US"/>
          </a:p>
        </p:txBody>
      </p:sp>
    </p:spTree>
    <p:extLst>
      <p:ext uri="{BB962C8B-B14F-4D97-AF65-F5344CB8AC3E}">
        <p14:creationId xmlns:p14="http://schemas.microsoft.com/office/powerpoint/2010/main" val="1576480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8BD8E7-1312-41F3-99C4-6DA5AF891969}" type="slidenum">
              <a:rPr lang="en-US" smtClean="0"/>
              <a:t>2</a:t>
            </a:fld>
            <a:endParaRPr lang="en-US"/>
          </a:p>
        </p:txBody>
      </p:sp>
    </p:spTree>
    <p:extLst>
      <p:ext uri="{BB962C8B-B14F-4D97-AF65-F5344CB8AC3E}">
        <p14:creationId xmlns:p14="http://schemas.microsoft.com/office/powerpoint/2010/main" val="3016922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22</a:t>
            </a:fld>
            <a:endParaRPr lang="en-US"/>
          </a:p>
        </p:txBody>
      </p:sp>
    </p:spTree>
    <p:extLst>
      <p:ext uri="{BB962C8B-B14F-4D97-AF65-F5344CB8AC3E}">
        <p14:creationId xmlns:p14="http://schemas.microsoft.com/office/powerpoint/2010/main" val="705403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23</a:t>
            </a:fld>
            <a:endParaRPr lang="en-US"/>
          </a:p>
        </p:txBody>
      </p:sp>
    </p:spTree>
    <p:extLst>
      <p:ext uri="{BB962C8B-B14F-4D97-AF65-F5344CB8AC3E}">
        <p14:creationId xmlns:p14="http://schemas.microsoft.com/office/powerpoint/2010/main" val="21259897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24</a:t>
            </a:fld>
            <a:endParaRPr lang="en-US"/>
          </a:p>
        </p:txBody>
      </p:sp>
    </p:spTree>
    <p:extLst>
      <p:ext uri="{BB962C8B-B14F-4D97-AF65-F5344CB8AC3E}">
        <p14:creationId xmlns:p14="http://schemas.microsoft.com/office/powerpoint/2010/main" val="463461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25</a:t>
            </a:fld>
            <a:endParaRPr lang="en-US"/>
          </a:p>
        </p:txBody>
      </p:sp>
    </p:spTree>
    <p:extLst>
      <p:ext uri="{BB962C8B-B14F-4D97-AF65-F5344CB8AC3E}">
        <p14:creationId xmlns:p14="http://schemas.microsoft.com/office/powerpoint/2010/main" val="4634618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26</a:t>
            </a:fld>
            <a:endParaRPr lang="en-US"/>
          </a:p>
        </p:txBody>
      </p:sp>
    </p:spTree>
    <p:extLst>
      <p:ext uri="{BB962C8B-B14F-4D97-AF65-F5344CB8AC3E}">
        <p14:creationId xmlns:p14="http://schemas.microsoft.com/office/powerpoint/2010/main" val="21259897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27</a:t>
            </a:fld>
            <a:endParaRPr lang="en-US"/>
          </a:p>
        </p:txBody>
      </p:sp>
    </p:spTree>
    <p:extLst>
      <p:ext uri="{BB962C8B-B14F-4D97-AF65-F5344CB8AC3E}">
        <p14:creationId xmlns:p14="http://schemas.microsoft.com/office/powerpoint/2010/main" val="21259897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29</a:t>
            </a:fld>
            <a:endParaRPr lang="en-US"/>
          </a:p>
        </p:txBody>
      </p:sp>
    </p:spTree>
    <p:extLst>
      <p:ext uri="{BB962C8B-B14F-4D97-AF65-F5344CB8AC3E}">
        <p14:creationId xmlns:p14="http://schemas.microsoft.com/office/powerpoint/2010/main" val="20395143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30</a:t>
            </a:fld>
            <a:endParaRPr lang="en-US"/>
          </a:p>
        </p:txBody>
      </p:sp>
    </p:spTree>
    <p:extLst>
      <p:ext uri="{BB962C8B-B14F-4D97-AF65-F5344CB8AC3E}">
        <p14:creationId xmlns:p14="http://schemas.microsoft.com/office/powerpoint/2010/main" val="9572802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31</a:t>
            </a:fld>
            <a:endParaRPr lang="en-US"/>
          </a:p>
        </p:txBody>
      </p:sp>
    </p:spTree>
    <p:extLst>
      <p:ext uri="{BB962C8B-B14F-4D97-AF65-F5344CB8AC3E}">
        <p14:creationId xmlns:p14="http://schemas.microsoft.com/office/powerpoint/2010/main" val="9586118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32</a:t>
            </a:fld>
            <a:endParaRPr lang="en-US"/>
          </a:p>
        </p:txBody>
      </p:sp>
    </p:spTree>
    <p:extLst>
      <p:ext uri="{BB962C8B-B14F-4D97-AF65-F5344CB8AC3E}">
        <p14:creationId xmlns:p14="http://schemas.microsoft.com/office/powerpoint/2010/main" val="36023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8BD8E7-1312-41F3-99C4-6DA5AF891969}" type="slidenum">
              <a:rPr lang="en-US" smtClean="0"/>
              <a:t>3</a:t>
            </a:fld>
            <a:endParaRPr lang="en-US"/>
          </a:p>
        </p:txBody>
      </p:sp>
    </p:spTree>
    <p:extLst>
      <p:ext uri="{BB962C8B-B14F-4D97-AF65-F5344CB8AC3E}">
        <p14:creationId xmlns:p14="http://schemas.microsoft.com/office/powerpoint/2010/main" val="15225156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33</a:t>
            </a:fld>
            <a:endParaRPr lang="en-US"/>
          </a:p>
        </p:txBody>
      </p:sp>
    </p:spTree>
    <p:extLst>
      <p:ext uri="{BB962C8B-B14F-4D97-AF65-F5344CB8AC3E}">
        <p14:creationId xmlns:p14="http://schemas.microsoft.com/office/powerpoint/2010/main" val="13990945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35</a:t>
            </a:fld>
            <a:endParaRPr lang="en-US"/>
          </a:p>
        </p:txBody>
      </p:sp>
    </p:spTree>
    <p:extLst>
      <p:ext uri="{BB962C8B-B14F-4D97-AF65-F5344CB8AC3E}">
        <p14:creationId xmlns:p14="http://schemas.microsoft.com/office/powerpoint/2010/main" val="12663050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36</a:t>
            </a:fld>
            <a:endParaRPr lang="en-US"/>
          </a:p>
        </p:txBody>
      </p:sp>
    </p:spTree>
    <p:extLst>
      <p:ext uri="{BB962C8B-B14F-4D97-AF65-F5344CB8AC3E}">
        <p14:creationId xmlns:p14="http://schemas.microsoft.com/office/powerpoint/2010/main" val="1216450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37</a:t>
            </a:fld>
            <a:endParaRPr lang="en-US"/>
          </a:p>
        </p:txBody>
      </p:sp>
    </p:spTree>
    <p:extLst>
      <p:ext uri="{BB962C8B-B14F-4D97-AF65-F5344CB8AC3E}">
        <p14:creationId xmlns:p14="http://schemas.microsoft.com/office/powerpoint/2010/main" val="15368176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38</a:t>
            </a:fld>
            <a:endParaRPr lang="en-US"/>
          </a:p>
        </p:txBody>
      </p:sp>
    </p:spTree>
    <p:extLst>
      <p:ext uri="{BB962C8B-B14F-4D97-AF65-F5344CB8AC3E}">
        <p14:creationId xmlns:p14="http://schemas.microsoft.com/office/powerpoint/2010/main" val="19311277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39</a:t>
            </a:fld>
            <a:endParaRPr lang="en-US"/>
          </a:p>
        </p:txBody>
      </p:sp>
    </p:spTree>
    <p:extLst>
      <p:ext uri="{BB962C8B-B14F-4D97-AF65-F5344CB8AC3E}">
        <p14:creationId xmlns:p14="http://schemas.microsoft.com/office/powerpoint/2010/main" val="6534108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40</a:t>
            </a:fld>
            <a:endParaRPr lang="en-US"/>
          </a:p>
        </p:txBody>
      </p:sp>
    </p:spTree>
    <p:extLst>
      <p:ext uri="{BB962C8B-B14F-4D97-AF65-F5344CB8AC3E}">
        <p14:creationId xmlns:p14="http://schemas.microsoft.com/office/powerpoint/2010/main" val="18321075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41</a:t>
            </a:fld>
            <a:endParaRPr lang="en-US"/>
          </a:p>
        </p:txBody>
      </p:sp>
    </p:spTree>
    <p:extLst>
      <p:ext uri="{BB962C8B-B14F-4D97-AF65-F5344CB8AC3E}">
        <p14:creationId xmlns:p14="http://schemas.microsoft.com/office/powerpoint/2010/main" val="19311277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42</a:t>
            </a:fld>
            <a:endParaRPr lang="en-US"/>
          </a:p>
        </p:txBody>
      </p:sp>
    </p:spTree>
    <p:extLst>
      <p:ext uri="{BB962C8B-B14F-4D97-AF65-F5344CB8AC3E}">
        <p14:creationId xmlns:p14="http://schemas.microsoft.com/office/powerpoint/2010/main" val="19311277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43</a:t>
            </a:fld>
            <a:endParaRPr lang="en-US"/>
          </a:p>
        </p:txBody>
      </p:sp>
    </p:spTree>
    <p:extLst>
      <p:ext uri="{BB962C8B-B14F-4D97-AF65-F5344CB8AC3E}">
        <p14:creationId xmlns:p14="http://schemas.microsoft.com/office/powerpoint/2010/main" val="1931127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4</a:t>
            </a:fld>
            <a:endParaRPr lang="en-US"/>
          </a:p>
        </p:txBody>
      </p:sp>
    </p:spTree>
    <p:extLst>
      <p:ext uri="{BB962C8B-B14F-4D97-AF65-F5344CB8AC3E}">
        <p14:creationId xmlns:p14="http://schemas.microsoft.com/office/powerpoint/2010/main" val="5556031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44</a:t>
            </a:fld>
            <a:endParaRPr lang="en-US"/>
          </a:p>
        </p:txBody>
      </p:sp>
    </p:spTree>
    <p:extLst>
      <p:ext uri="{BB962C8B-B14F-4D97-AF65-F5344CB8AC3E}">
        <p14:creationId xmlns:p14="http://schemas.microsoft.com/office/powerpoint/2010/main" val="19311277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45</a:t>
            </a:fld>
            <a:endParaRPr lang="en-US"/>
          </a:p>
        </p:txBody>
      </p:sp>
    </p:spTree>
    <p:extLst>
      <p:ext uri="{BB962C8B-B14F-4D97-AF65-F5344CB8AC3E}">
        <p14:creationId xmlns:p14="http://schemas.microsoft.com/office/powerpoint/2010/main" val="1931127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5</a:t>
            </a:fld>
            <a:endParaRPr lang="en-US"/>
          </a:p>
        </p:txBody>
      </p:sp>
    </p:spTree>
    <p:extLst>
      <p:ext uri="{BB962C8B-B14F-4D97-AF65-F5344CB8AC3E}">
        <p14:creationId xmlns:p14="http://schemas.microsoft.com/office/powerpoint/2010/main" val="238143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6</a:t>
            </a:fld>
            <a:endParaRPr lang="en-US"/>
          </a:p>
        </p:txBody>
      </p:sp>
    </p:spTree>
    <p:extLst>
      <p:ext uri="{BB962C8B-B14F-4D97-AF65-F5344CB8AC3E}">
        <p14:creationId xmlns:p14="http://schemas.microsoft.com/office/powerpoint/2010/main" val="1549784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7</a:t>
            </a:fld>
            <a:endParaRPr lang="en-US"/>
          </a:p>
        </p:txBody>
      </p:sp>
    </p:spTree>
    <p:extLst>
      <p:ext uri="{BB962C8B-B14F-4D97-AF65-F5344CB8AC3E}">
        <p14:creationId xmlns:p14="http://schemas.microsoft.com/office/powerpoint/2010/main" val="1251076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8</a:t>
            </a:fld>
            <a:endParaRPr lang="en-US"/>
          </a:p>
        </p:txBody>
      </p:sp>
    </p:spTree>
    <p:extLst>
      <p:ext uri="{BB962C8B-B14F-4D97-AF65-F5344CB8AC3E}">
        <p14:creationId xmlns:p14="http://schemas.microsoft.com/office/powerpoint/2010/main" val="1551719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10</a:t>
            </a:fld>
            <a:endParaRPr lang="en-US"/>
          </a:p>
        </p:txBody>
      </p:sp>
    </p:spTree>
    <p:extLst>
      <p:ext uri="{BB962C8B-B14F-4D97-AF65-F5344CB8AC3E}">
        <p14:creationId xmlns:p14="http://schemas.microsoft.com/office/powerpoint/2010/main" val="6707235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600200"/>
            <a:ext cx="10515600" cy="2240280"/>
          </a:xfrm>
        </p:spPr>
        <p:txBody>
          <a:bodyPr anchor="b">
            <a:normAutofit/>
          </a:bodyPr>
          <a:lstStyle>
            <a:lvl1pPr algn="ctr">
              <a:defRPr sz="3300">
                <a:solidFill>
                  <a:schemeClr val="bg1"/>
                </a:solidFill>
              </a:defRPr>
            </a:lvl1pPr>
          </a:lstStyle>
          <a:p>
            <a:r>
              <a:rPr lang="en-US"/>
              <a:t>Click to edit Master title style</a:t>
            </a:r>
          </a:p>
        </p:txBody>
      </p:sp>
      <p:sp>
        <p:nvSpPr>
          <p:cNvPr id="3" name="Subtitle 2"/>
          <p:cNvSpPr>
            <a:spLocks noGrp="1"/>
          </p:cNvSpPr>
          <p:nvPr>
            <p:ph type="subTitle" idx="1"/>
          </p:nvPr>
        </p:nvSpPr>
        <p:spPr>
          <a:xfrm>
            <a:off x="838200" y="3854659"/>
            <a:ext cx="10515600" cy="1143000"/>
          </a:xfrm>
        </p:spPr>
        <p:txBody>
          <a:bodyPr>
            <a:normAutofit/>
          </a:bodyPr>
          <a:lstStyle>
            <a:lvl1pPr marL="0" indent="0" algn="ctr">
              <a:buNone/>
              <a:defRPr sz="1500" cap="all" spc="38"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7" name="Rectangle 6"/>
          <p:cNvSpPr/>
          <p:nvPr userDrawn="1"/>
        </p:nvSpPr>
        <p:spPr>
          <a:xfrm>
            <a:off x="304800" y="304800"/>
            <a:ext cx="11582400" cy="6248400"/>
          </a:xfrm>
          <a:prstGeom prst="rect">
            <a:avLst/>
          </a:prstGeom>
          <a:noFill/>
          <a:ln w="508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7988627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8" name="Rectangle 7"/>
          <p:cNvSpPr/>
          <p:nvPr userDrawn="1"/>
        </p:nvSpPr>
        <p:spPr>
          <a:xfrm>
            <a:off x="8153400" y="0"/>
            <a:ext cx="40386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 Placeholder 3"/>
          <p:cNvSpPr>
            <a:spLocks noGrp="1"/>
          </p:cNvSpPr>
          <p:nvPr>
            <p:ph type="body" sz="half" idx="2"/>
          </p:nvPr>
        </p:nvSpPr>
        <p:spPr>
          <a:xfrm>
            <a:off x="8532813" y="4591761"/>
            <a:ext cx="3125787" cy="1580440"/>
          </a:xfrm>
        </p:spPr>
        <p:txBody>
          <a:bodyPr/>
          <a:lstStyle>
            <a:lvl1pPr marL="0" indent="0">
              <a:spcBef>
                <a:spcPts val="600"/>
              </a:spcBef>
              <a:buNone/>
              <a:defRPr sz="120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2" name="Title 1"/>
          <p:cNvSpPr>
            <a:spLocks noGrp="1"/>
          </p:cNvSpPr>
          <p:nvPr>
            <p:ph type="title"/>
          </p:nvPr>
        </p:nvSpPr>
        <p:spPr>
          <a:xfrm>
            <a:off x="8532813" y="1714500"/>
            <a:ext cx="3125787" cy="2877260"/>
          </a:xfrm>
        </p:spPr>
        <p:txBody>
          <a:bodyPr anchor="b">
            <a:normAutofit/>
          </a:bodyPr>
          <a:lstStyle>
            <a:lvl1pPr>
              <a:defRPr sz="2250">
                <a:solidFill>
                  <a:schemeClr val="bg1"/>
                </a:solidFill>
              </a:defRPr>
            </a:lvl1pPr>
          </a:lstStyle>
          <a:p>
            <a:r>
              <a:rPr lang="en-US"/>
              <a:t>Click to edit Master title style</a:t>
            </a:r>
          </a:p>
        </p:txBody>
      </p:sp>
      <p:sp>
        <p:nvSpPr>
          <p:cNvPr id="6" name="Picture Placeholder 2"/>
          <p:cNvSpPr>
            <a:spLocks noGrp="1"/>
          </p:cNvSpPr>
          <p:nvPr>
            <p:ph type="pic" idx="1"/>
          </p:nvPr>
        </p:nvSpPr>
        <p:spPr>
          <a:xfrm>
            <a:off x="0" y="2"/>
            <a:ext cx="8101584" cy="6857999"/>
          </a:xfrm>
        </p:spPr>
        <p:txBody>
          <a:bodyPr tIns="457200">
            <a:normAutofit/>
          </a:bodyPr>
          <a:lstStyle>
            <a:lvl1pPr marL="0" indent="0" algn="ctr">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1AF5163-EA68-470D-A0C8-FC1F73644300}" type="datetime1">
              <a:rPr lang="en-US" smtClean="0"/>
              <a:t>1/22/2017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457200"/>
            <a:ext cx="1943100" cy="57197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1" y="457200"/>
            <a:ext cx="7048500" cy="57197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BBE8AE-D1C6-4F4D-BEE0-04B293E3D66F}" type="datetime1">
              <a:rPr lang="en-US" smtClean="0"/>
              <a:t>1/22/2017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s">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4800600"/>
            <a:ext cx="12192000" cy="2057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ctrTitle"/>
          </p:nvPr>
        </p:nvSpPr>
        <p:spPr>
          <a:xfrm>
            <a:off x="533400" y="5115656"/>
            <a:ext cx="11125200" cy="914400"/>
          </a:xfrm>
        </p:spPr>
        <p:txBody>
          <a:bodyPr anchor="b">
            <a:normAutofit/>
          </a:bodyPr>
          <a:lstStyle>
            <a:lvl1pPr algn="ctr">
              <a:defRPr sz="3300" spc="-38" baseline="0">
                <a:solidFill>
                  <a:schemeClr val="bg1"/>
                </a:solidFill>
              </a:defRPr>
            </a:lvl1pPr>
          </a:lstStyle>
          <a:p>
            <a:r>
              <a:rPr lang="en-US"/>
              <a:t>Click to edit Master title style</a:t>
            </a:r>
          </a:p>
        </p:txBody>
      </p:sp>
      <p:sp>
        <p:nvSpPr>
          <p:cNvPr id="3" name="Subtitle 2"/>
          <p:cNvSpPr>
            <a:spLocks noGrp="1"/>
          </p:cNvSpPr>
          <p:nvPr>
            <p:ph type="subTitle" idx="1"/>
          </p:nvPr>
        </p:nvSpPr>
        <p:spPr>
          <a:xfrm>
            <a:off x="533400" y="6043123"/>
            <a:ext cx="11125200" cy="571500"/>
          </a:xfrm>
        </p:spPr>
        <p:txBody>
          <a:bodyPr>
            <a:normAutofit/>
          </a:bodyPr>
          <a:lstStyle>
            <a:lvl1pPr marL="0" indent="0" algn="ctr">
              <a:spcBef>
                <a:spcPts val="0"/>
              </a:spcBef>
              <a:buNone/>
              <a:defRPr sz="1500" cap="all" spc="38"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9" name="Picture Placeholder 2"/>
          <p:cNvSpPr>
            <a:spLocks noGrp="1"/>
          </p:cNvSpPr>
          <p:nvPr>
            <p:ph type="pic" idx="10"/>
          </p:nvPr>
        </p:nvSpPr>
        <p:spPr>
          <a:xfrm>
            <a:off x="1" y="1"/>
            <a:ext cx="4023360" cy="4745736"/>
          </a:xfrm>
        </p:spPr>
        <p:txBody>
          <a:bodyPr tIns="457200">
            <a:normAutofit/>
          </a:bodyPr>
          <a:lstStyle>
            <a:lvl1pPr marL="0" indent="0" algn="ctr">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13" name="Picture Placeholder 2"/>
          <p:cNvSpPr>
            <a:spLocks noGrp="1"/>
          </p:cNvSpPr>
          <p:nvPr>
            <p:ph type="pic" idx="11"/>
          </p:nvPr>
        </p:nvSpPr>
        <p:spPr>
          <a:xfrm>
            <a:off x="4084320" y="1"/>
            <a:ext cx="4023360" cy="4745736"/>
          </a:xfrm>
        </p:spPr>
        <p:txBody>
          <a:bodyPr tIns="457200">
            <a:normAutofit/>
          </a:bodyPr>
          <a:lstStyle>
            <a:lvl1pPr marL="0" indent="0" algn="ctr">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14" name="Picture Placeholder 2"/>
          <p:cNvSpPr>
            <a:spLocks noGrp="1"/>
          </p:cNvSpPr>
          <p:nvPr>
            <p:ph type="pic" idx="12"/>
          </p:nvPr>
        </p:nvSpPr>
        <p:spPr>
          <a:xfrm>
            <a:off x="8168640" y="1"/>
            <a:ext cx="4023360" cy="4745736"/>
          </a:xfrm>
        </p:spPr>
        <p:txBody>
          <a:bodyPr tIns="457200">
            <a:normAutofit/>
          </a:bodyPr>
          <a:lstStyle>
            <a:lvl1pPr marL="0" indent="0" algn="ctr">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Tree>
    <p:extLst>
      <p:ext uri="{BB962C8B-B14F-4D97-AF65-F5344CB8AC3E}">
        <p14:creationId xmlns:p14="http://schemas.microsoft.com/office/powerpoint/2010/main" val="1463745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4DBF20B-F820-424C-8093-C452C2359AEB}" type="datetime1">
              <a:rPr lang="en-US" smtClean="0"/>
              <a:t>1/22/2017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
        <p:nvSpPr>
          <p:cNvPr id="7" name="Title Placeholder 1"/>
          <p:cNvSpPr>
            <a:spLocks noGrp="1"/>
          </p:cNvSpPr>
          <p:nvPr>
            <p:ph type="title"/>
          </p:nvPr>
        </p:nvSpPr>
        <p:spPr>
          <a:xfrm>
            <a:off x="1873189" y="135889"/>
            <a:ext cx="10022890" cy="439445"/>
          </a:xfrm>
          <a:prstGeom prst="rect">
            <a:avLst/>
          </a:prstGeom>
        </p:spPr>
        <p:txBody>
          <a:bodyPr vert="horz" lIns="91440" tIns="45720" rIns="91440" bIns="45720" rtlCol="0" anchor="b">
            <a:normAutofit/>
          </a:bodyPr>
          <a:lstStyle/>
          <a:p>
            <a:r>
              <a:rPr lang="en-US" dirty="0"/>
              <a:t>Click to edit Master title style</a:t>
            </a:r>
          </a:p>
        </p:txBody>
      </p:sp>
      <p:sp>
        <p:nvSpPr>
          <p:cNvPr id="8" name="Text Placeholder 2"/>
          <p:cNvSpPr>
            <a:spLocks noGrp="1"/>
          </p:cNvSpPr>
          <p:nvPr>
            <p:ph idx="1"/>
          </p:nvPr>
        </p:nvSpPr>
        <p:spPr>
          <a:xfrm>
            <a:off x="1873189" y="710215"/>
            <a:ext cx="10022889" cy="577048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7" name="Rectangle 6"/>
          <p:cNvSpPr/>
          <p:nvPr userDrawn="1"/>
        </p:nvSpPr>
        <p:spPr>
          <a:xfrm>
            <a:off x="304800" y="304800"/>
            <a:ext cx="11582400" cy="6248400"/>
          </a:xfrm>
          <a:prstGeom prst="rect">
            <a:avLst/>
          </a:prstGeom>
          <a:noFill/>
          <a:ln w="508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831851" y="2514600"/>
            <a:ext cx="10515600" cy="2743200"/>
          </a:xfrm>
        </p:spPr>
        <p:txBody>
          <a:bodyPr anchor="b">
            <a:normAutofit/>
          </a:bodyPr>
          <a:lstStyle>
            <a:lvl1pPr algn="ctr">
              <a:defRPr sz="3300" spc="-38" baseline="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1" y="5257800"/>
            <a:ext cx="10515600" cy="914400"/>
          </a:xfrm>
        </p:spPr>
        <p:txBody>
          <a:bodyPr>
            <a:normAutofit/>
          </a:bodyPr>
          <a:lstStyle>
            <a:lvl1pPr marL="0" indent="0" algn="ctr">
              <a:spcBef>
                <a:spcPts val="0"/>
              </a:spcBef>
              <a:buNone/>
              <a:defRPr sz="1500" cap="all" spc="38" baseline="0">
                <a:solidFill>
                  <a:schemeClr val="bg1"/>
                </a:solidFill>
              </a:defRPr>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dirty="0"/>
              <a:t>Click to edit Master text styles</a:t>
            </a:r>
          </a:p>
        </p:txBody>
      </p:sp>
    </p:spTree>
    <p:extLst>
      <p:ext uri="{BB962C8B-B14F-4D97-AF65-F5344CB8AC3E}">
        <p14:creationId xmlns:p14="http://schemas.microsoft.com/office/powerpoint/2010/main" val="35067780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714500"/>
            <a:ext cx="4495800" cy="4462272"/>
          </a:xfrm>
        </p:spPr>
        <p:txBody>
          <a:bodyP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714500"/>
            <a:ext cx="4495800" cy="4462272"/>
          </a:xfrm>
        </p:spPr>
        <p:txBody>
          <a:bodyP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FFC3CAE7-3249-403A-B285-9B31103488D9}" type="datetime1">
              <a:rPr lang="en-US" smtClean="0"/>
              <a:t>1/22/2017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527048" y="1733162"/>
            <a:ext cx="4498848" cy="685800"/>
          </a:xfrm>
        </p:spPr>
        <p:txBody>
          <a:bodyPr anchor="b">
            <a:normAutofit/>
          </a:bodyPr>
          <a:lstStyle>
            <a:lvl1pPr marL="0" indent="0">
              <a:spcBef>
                <a:spcPts val="0"/>
              </a:spcBef>
              <a:buNone/>
              <a:defRPr sz="1350" b="1" cap="all" baseline="0">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1527048" y="2481945"/>
            <a:ext cx="4498848" cy="3690257"/>
          </a:xfrm>
        </p:spPr>
        <p:txBody>
          <a:bodyP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733162"/>
            <a:ext cx="4498848" cy="685800"/>
          </a:xfrm>
        </p:spPr>
        <p:txBody>
          <a:bodyPr anchor="b">
            <a:normAutofit/>
          </a:bodyPr>
          <a:lstStyle>
            <a:lvl1pPr marL="0" indent="0">
              <a:spcBef>
                <a:spcPts val="0"/>
              </a:spcBef>
              <a:buNone/>
              <a:defRPr sz="1350" b="1" cap="all" baseline="0">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6172200" y="2481945"/>
            <a:ext cx="4498848" cy="3690257"/>
          </a:xfrm>
        </p:spPr>
        <p:txBody>
          <a:bodyP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3FCBCD14-968B-4FAF-BE62-3B5408F7976F}" type="datetime1">
              <a:rPr lang="en-US" smtClean="0"/>
              <a:t>1/22/2017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03939FA-8972-4C9B-9F6E-12866A5C6A21}" type="datetime1">
              <a:rPr lang="en-US" smtClean="0"/>
              <a:t>1/22/2017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51813" y="1714498"/>
            <a:ext cx="3506788" cy="2880360"/>
          </a:xfrm>
        </p:spPr>
        <p:txBody>
          <a:bodyPr anchor="b">
            <a:normAutofit/>
          </a:bodyPr>
          <a:lstStyle>
            <a:lvl1pPr>
              <a:defRPr sz="2250"/>
            </a:lvl1pPr>
          </a:lstStyle>
          <a:p>
            <a:r>
              <a:rPr lang="en-US" dirty="0"/>
              <a:t>Click to edit Master title style</a:t>
            </a:r>
          </a:p>
        </p:txBody>
      </p:sp>
      <p:sp>
        <p:nvSpPr>
          <p:cNvPr id="3" name="Content Placeholder 2"/>
          <p:cNvSpPr>
            <a:spLocks noGrp="1"/>
          </p:cNvSpPr>
          <p:nvPr>
            <p:ph idx="1"/>
          </p:nvPr>
        </p:nvSpPr>
        <p:spPr>
          <a:xfrm>
            <a:off x="530354" y="457200"/>
            <a:ext cx="7242111" cy="5715000"/>
          </a:xfrm>
        </p:spPr>
        <p:txBody>
          <a:bodyP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151813" y="4590288"/>
            <a:ext cx="3514564" cy="1581912"/>
          </a:xfrm>
        </p:spPr>
        <p:txBody>
          <a:bodyPr/>
          <a:lstStyle>
            <a:lvl1pPr marL="0" indent="0">
              <a:spcBef>
                <a:spcPts val="600"/>
              </a:spcBef>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7A6234A1-84C1-4457-9B5B-7B9D9E45A2DE}" type="datetime1">
              <a:rPr lang="en-US" smtClean="0"/>
              <a:t>1/22/2017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6583680"/>
            <a:ext cx="12192000" cy="274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2317071" y="135889"/>
            <a:ext cx="9579007" cy="439445"/>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2317071" y="710215"/>
            <a:ext cx="9579007" cy="577048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187908" y="6601556"/>
            <a:ext cx="1534064" cy="228600"/>
          </a:xfrm>
          <a:prstGeom prst="rect">
            <a:avLst/>
          </a:prstGeom>
        </p:spPr>
        <p:txBody>
          <a:bodyPr vert="horz" lIns="91440" tIns="45720" rIns="91440" bIns="45720" rtlCol="0" anchor="ctr"/>
          <a:lstStyle>
            <a:lvl1pPr algn="r">
              <a:defRPr sz="600">
                <a:solidFill>
                  <a:schemeClr val="bg1"/>
                </a:solidFill>
              </a:defRPr>
            </a:lvl1pPr>
          </a:lstStyle>
          <a:p>
            <a:fld id="{649D8103-2658-4837-B2F4-88D7DB80EA76}" type="datetime1">
              <a:rPr lang="en-US" smtClean="0"/>
              <a:t>1/22/2017</a:t>
            </a:fld>
            <a:endParaRPr lang="en-US"/>
          </a:p>
        </p:txBody>
      </p:sp>
      <p:sp>
        <p:nvSpPr>
          <p:cNvPr id="5" name="Footer Placeholder 4"/>
          <p:cNvSpPr>
            <a:spLocks noGrp="1"/>
          </p:cNvSpPr>
          <p:nvPr>
            <p:ph type="ftr" sz="quarter" idx="3"/>
          </p:nvPr>
        </p:nvSpPr>
        <p:spPr>
          <a:xfrm>
            <a:off x="-2964" y="6601556"/>
            <a:ext cx="6491381" cy="228600"/>
          </a:xfrm>
          <a:prstGeom prst="rect">
            <a:avLst/>
          </a:prstGeom>
        </p:spPr>
        <p:txBody>
          <a:bodyPr vert="horz" lIns="91440" tIns="45720" rIns="91440" bIns="45720" rtlCol="0" anchor="ctr"/>
          <a:lstStyle>
            <a:lvl1pPr algn="l">
              <a:defRPr sz="1000">
                <a:solidFill>
                  <a:schemeClr val="bg1"/>
                </a:solidFill>
              </a:defRPr>
            </a:lvl1pPr>
          </a:lstStyle>
          <a:p>
            <a:r>
              <a:rPr lang="en-US" dirty="0"/>
              <a:t>HUL LIME 2014 – FMS - TRIPOD</a:t>
            </a:r>
          </a:p>
        </p:txBody>
      </p:sp>
      <p:sp>
        <p:nvSpPr>
          <p:cNvPr id="6" name="Slide Number Placeholder 5"/>
          <p:cNvSpPr>
            <a:spLocks noGrp="1"/>
          </p:cNvSpPr>
          <p:nvPr>
            <p:ph type="sldNum" sz="quarter" idx="4"/>
          </p:nvPr>
        </p:nvSpPr>
        <p:spPr>
          <a:xfrm>
            <a:off x="11409626" y="6601556"/>
            <a:ext cx="773503" cy="228600"/>
          </a:xfrm>
          <a:prstGeom prst="rect">
            <a:avLst/>
          </a:prstGeom>
        </p:spPr>
        <p:txBody>
          <a:bodyPr vert="horz" lIns="91440" tIns="45720" rIns="91440" bIns="45720" rtlCol="0" anchor="ctr"/>
          <a:lstStyle>
            <a:lvl1pPr algn="r">
              <a:defRPr sz="1000">
                <a:solidFill>
                  <a:schemeClr val="bg1"/>
                </a:solidFill>
              </a:defRPr>
            </a:lvl1pPr>
          </a:lstStyle>
          <a:p>
            <a:fld id="{E31375A4-56A4-47D6-9801-1991572033F7}" type="slidenum">
              <a:rPr lang="en-US" smtClean="0"/>
              <a:pPr/>
              <a:t>‹#›</a:t>
            </a:fld>
            <a:endParaRPr lang="en-US"/>
          </a:p>
        </p:txBody>
      </p:sp>
      <p:sp>
        <p:nvSpPr>
          <p:cNvPr id="8" name="Rectangle 7"/>
          <p:cNvSpPr/>
          <p:nvPr userDrawn="1"/>
        </p:nvSpPr>
        <p:spPr>
          <a:xfrm>
            <a:off x="0" y="1"/>
            <a:ext cx="2210540" cy="655583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85800" rtl="0" eaLnBrk="1" latinLnBrk="0" hangingPunct="1">
        <a:lnSpc>
          <a:spcPct val="90000"/>
        </a:lnSpc>
        <a:spcBef>
          <a:spcPct val="0"/>
        </a:spcBef>
        <a:buNone/>
        <a:defRPr sz="2550" kern="1200" cap="all" baseline="0">
          <a:solidFill>
            <a:schemeClr val="accent1"/>
          </a:solidFill>
          <a:latin typeface="+mj-lt"/>
          <a:ea typeface="+mj-ea"/>
          <a:cs typeface="+mj-cs"/>
        </a:defRPr>
      </a:lvl1pPr>
    </p:titleStyle>
    <p:bodyStyle>
      <a:lvl1pPr marL="205740" indent="-171450" algn="l" defTabSz="685800" rtl="0" eaLnBrk="1" latinLnBrk="0" hangingPunct="1">
        <a:lnSpc>
          <a:spcPct val="90000"/>
        </a:lnSpc>
        <a:spcBef>
          <a:spcPts val="1350"/>
        </a:spcBef>
        <a:buClr>
          <a:schemeClr val="accent1"/>
        </a:buClr>
        <a:buSzPct val="100000"/>
        <a:buFont typeface="Arial" pitchFamily="34" charset="0"/>
        <a:buChar char="▪"/>
        <a:defRPr sz="1500" kern="1200">
          <a:solidFill>
            <a:schemeClr val="tx1"/>
          </a:solidFill>
          <a:latin typeface="+mn-lt"/>
          <a:ea typeface="+mn-ea"/>
          <a:cs typeface="+mn-cs"/>
        </a:defRPr>
      </a:lvl1pPr>
      <a:lvl2pPr marL="445770" indent="-171450" algn="l" defTabSz="685800" rtl="0" eaLnBrk="1" latinLnBrk="0" hangingPunct="1">
        <a:lnSpc>
          <a:spcPct val="90000"/>
        </a:lnSpc>
        <a:spcBef>
          <a:spcPts val="600"/>
        </a:spcBef>
        <a:buClr>
          <a:schemeClr val="accent1"/>
        </a:buClr>
        <a:buSzPct val="100000"/>
        <a:buFont typeface="Arial" pitchFamily="34" charset="0"/>
        <a:buChar char="▪"/>
        <a:defRPr sz="1350" kern="1200">
          <a:solidFill>
            <a:schemeClr val="tx1"/>
          </a:solidFill>
          <a:latin typeface="+mn-lt"/>
          <a:ea typeface="+mn-ea"/>
          <a:cs typeface="+mn-cs"/>
        </a:defRPr>
      </a:lvl2pPr>
      <a:lvl3pPr marL="685800" indent="-171450" algn="l" defTabSz="685800" rtl="0" eaLnBrk="1" latinLnBrk="0" hangingPunct="1">
        <a:lnSpc>
          <a:spcPct val="90000"/>
        </a:lnSpc>
        <a:spcBef>
          <a:spcPts val="600"/>
        </a:spcBef>
        <a:buClr>
          <a:schemeClr val="accent1"/>
        </a:buClr>
        <a:buSzPct val="100000"/>
        <a:buFont typeface="Arial" pitchFamily="34" charset="0"/>
        <a:buChar char="▪"/>
        <a:defRPr sz="1200" kern="1200">
          <a:solidFill>
            <a:schemeClr val="tx1"/>
          </a:solidFill>
          <a:latin typeface="+mn-lt"/>
          <a:ea typeface="+mn-ea"/>
          <a:cs typeface="+mn-cs"/>
        </a:defRPr>
      </a:lvl3pPr>
      <a:lvl4pPr marL="891540" indent="-137160" algn="l" defTabSz="685800" rtl="0" eaLnBrk="1" latinLnBrk="0" hangingPunct="1">
        <a:lnSpc>
          <a:spcPct val="90000"/>
        </a:lnSpc>
        <a:spcBef>
          <a:spcPts val="600"/>
        </a:spcBef>
        <a:buClr>
          <a:schemeClr val="accent1"/>
        </a:buClr>
        <a:buSzPct val="100000"/>
        <a:buFont typeface="Arial" pitchFamily="34" charset="0"/>
        <a:buChar char="▪"/>
        <a:defRPr sz="1050" kern="1200">
          <a:solidFill>
            <a:schemeClr val="tx1"/>
          </a:solidFill>
          <a:latin typeface="+mn-lt"/>
          <a:ea typeface="+mn-ea"/>
          <a:cs typeface="+mn-cs"/>
        </a:defRPr>
      </a:lvl4pPr>
      <a:lvl5pPr marL="1097280" indent="-137160" algn="l" defTabSz="685800" rtl="0" eaLnBrk="1" latinLnBrk="0" hangingPunct="1">
        <a:lnSpc>
          <a:spcPct val="90000"/>
        </a:lnSpc>
        <a:spcBef>
          <a:spcPts val="600"/>
        </a:spcBef>
        <a:buClr>
          <a:schemeClr val="accent1"/>
        </a:buClr>
        <a:buSzPct val="100000"/>
        <a:buFont typeface="Arial" pitchFamily="34" charset="0"/>
        <a:buChar char="▪"/>
        <a:defRPr sz="1050" kern="1200">
          <a:solidFill>
            <a:schemeClr val="tx1"/>
          </a:solidFill>
          <a:latin typeface="+mn-lt"/>
          <a:ea typeface="+mn-ea"/>
          <a:cs typeface="+mn-cs"/>
        </a:defRPr>
      </a:lvl5pPr>
      <a:lvl6pPr marL="1268730" indent="-137160" algn="l" defTabSz="685800" rtl="0" eaLnBrk="1" latinLnBrk="0" hangingPunct="1">
        <a:lnSpc>
          <a:spcPct val="90000"/>
        </a:lnSpc>
        <a:spcBef>
          <a:spcPts val="600"/>
        </a:spcBef>
        <a:buClr>
          <a:schemeClr val="accent1"/>
        </a:buClr>
        <a:buSzPct val="100000"/>
        <a:buFont typeface="Arial" pitchFamily="34" charset="0"/>
        <a:buChar char="▪"/>
        <a:defRPr sz="1050" kern="1200">
          <a:solidFill>
            <a:schemeClr val="tx1"/>
          </a:solidFill>
          <a:latin typeface="+mn-lt"/>
          <a:ea typeface="+mn-ea"/>
          <a:cs typeface="+mn-cs"/>
        </a:defRPr>
      </a:lvl6pPr>
      <a:lvl7pPr marL="1440180" indent="-137160" algn="l" defTabSz="685800" rtl="0" eaLnBrk="1" latinLnBrk="0" hangingPunct="1">
        <a:lnSpc>
          <a:spcPct val="90000"/>
        </a:lnSpc>
        <a:spcBef>
          <a:spcPts val="600"/>
        </a:spcBef>
        <a:buClr>
          <a:schemeClr val="accent1"/>
        </a:buClr>
        <a:buSzPct val="100000"/>
        <a:buFont typeface="Arial" pitchFamily="34" charset="0"/>
        <a:buChar char="▪"/>
        <a:defRPr sz="1050" kern="1200">
          <a:solidFill>
            <a:schemeClr val="tx1"/>
          </a:solidFill>
          <a:latin typeface="+mn-lt"/>
          <a:ea typeface="+mn-ea"/>
          <a:cs typeface="+mn-cs"/>
        </a:defRPr>
      </a:lvl7pPr>
      <a:lvl8pPr marL="1611630" indent="-137160" algn="l" defTabSz="685800" rtl="0" eaLnBrk="1" latinLnBrk="0" hangingPunct="1">
        <a:lnSpc>
          <a:spcPct val="90000"/>
        </a:lnSpc>
        <a:spcBef>
          <a:spcPts val="600"/>
        </a:spcBef>
        <a:buClr>
          <a:schemeClr val="accent1"/>
        </a:buClr>
        <a:buSzPct val="100000"/>
        <a:buFont typeface="Arial" pitchFamily="34" charset="0"/>
        <a:buChar char="▪"/>
        <a:defRPr sz="1050" kern="1200">
          <a:solidFill>
            <a:schemeClr val="tx1"/>
          </a:solidFill>
          <a:latin typeface="+mn-lt"/>
          <a:ea typeface="+mn-ea"/>
          <a:cs typeface="+mn-cs"/>
        </a:defRPr>
      </a:lvl8pPr>
      <a:lvl9pPr marL="1783080" indent="-137160" algn="l" defTabSz="685800" rtl="0" eaLnBrk="1" latinLnBrk="0" hangingPunct="1">
        <a:lnSpc>
          <a:spcPct val="90000"/>
        </a:lnSpc>
        <a:spcBef>
          <a:spcPts val="600"/>
        </a:spcBef>
        <a:buClr>
          <a:schemeClr val="accent1"/>
        </a:buClr>
        <a:buSzPct val="100000"/>
        <a:buFont typeface="Arial"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F26B43"/>
          </p15:clr>
        </p15:guide>
        <p15:guide id="4"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10.JPG"/><Relationship Id="rId4" Type="http://schemas.openxmlformats.org/officeDocument/2006/relationships/diagramLayout" Target="../diagrams/layout2.xml"/><Relationship Id="rId9" Type="http://schemas.openxmlformats.org/officeDocument/2006/relationships/image" Target="../media/image9.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3.xml"/><Relationship Id="rId7" Type="http://schemas.openxmlformats.org/officeDocument/2006/relationships/image" Target="../media/image3.gif"/><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notesSlide" Target="../notesSlides/notesSlide2.xml"/><Relationship Id="rId4" Type="http://schemas.openxmlformats.org/officeDocument/2006/relationships/slideLayout" Target="../slideLayouts/slideLayout3.xml"/><Relationship Id="rId9"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35.emf"/><Relationship Id="rId4" Type="http://schemas.openxmlformats.org/officeDocument/2006/relationships/image" Target="../media/image34.emf"/></Relationships>
</file>

<file path=ppt/slides/_rels/slide32.xml.rels><?xml version="1.0" encoding="UTF-8" standalone="yes"?>
<Relationships xmlns="http://schemas.openxmlformats.org/package/2006/relationships"><Relationship Id="rId8" Type="http://schemas.openxmlformats.org/officeDocument/2006/relationships/notesSlide" Target="../notesSlides/notesSlide29.xml"/><Relationship Id="rId3" Type="http://schemas.openxmlformats.org/officeDocument/2006/relationships/tags" Target="../tags/tag22.xml"/><Relationship Id="rId7" Type="http://schemas.openxmlformats.org/officeDocument/2006/relationships/slideLayout" Target="../slideLayouts/slideLayout3.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41.emf"/><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tags" Target="../tags/tag11.xml"/><Relationship Id="rId3" Type="http://schemas.openxmlformats.org/officeDocument/2006/relationships/tags" Target="../tags/tag6.xml"/><Relationship Id="rId7" Type="http://schemas.openxmlformats.org/officeDocument/2006/relationships/tags" Target="../tags/tag10.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5" Type="http://schemas.openxmlformats.org/officeDocument/2006/relationships/tags" Target="../tags/tag8.xml"/><Relationship Id="rId10" Type="http://schemas.openxmlformats.org/officeDocument/2006/relationships/notesSlide" Target="../notesSlides/notesSlide5.xml"/><Relationship Id="rId4" Type="http://schemas.openxmlformats.org/officeDocument/2006/relationships/tags" Target="../tags/tag7.xml"/><Relationship Id="rId9"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tags" Target="../tags/tag19.xml"/><Relationship Id="rId3" Type="http://schemas.openxmlformats.org/officeDocument/2006/relationships/tags" Target="../tags/tag14.xml"/><Relationship Id="rId7" Type="http://schemas.openxmlformats.org/officeDocument/2006/relationships/tags" Target="../tags/tag18.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tags" Target="../tags/tag17.xml"/><Relationship Id="rId5" Type="http://schemas.openxmlformats.org/officeDocument/2006/relationships/tags" Target="../tags/tag16.xml"/><Relationship Id="rId10" Type="http://schemas.openxmlformats.org/officeDocument/2006/relationships/notesSlide" Target="../notesSlides/notesSlide6.xml"/><Relationship Id="rId4" Type="http://schemas.openxmlformats.org/officeDocument/2006/relationships/tags" Target="../tags/tag15.xml"/><Relationship Id="rId9"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ubtitle 2"/>
          <p:cNvSpPr txBox="1">
            <a:spLocks/>
          </p:cNvSpPr>
          <p:nvPr/>
        </p:nvSpPr>
        <p:spPr>
          <a:xfrm>
            <a:off x="2188667" y="4938598"/>
            <a:ext cx="7814666" cy="5715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0"/>
              </a:spcBef>
              <a:buClr>
                <a:schemeClr val="accent1"/>
              </a:buClr>
              <a:buSzPct val="100000"/>
              <a:buFont typeface="Arial" pitchFamily="34" charset="0"/>
              <a:buNone/>
              <a:defRPr sz="2000" kern="1200" cap="all" spc="50" baseline="0">
                <a:solidFill>
                  <a:schemeClr val="bg1"/>
                </a:solidFill>
                <a:latin typeface="+mn-lt"/>
                <a:ea typeface="+mn-ea"/>
                <a:cs typeface="+mn-cs"/>
              </a:defRPr>
            </a:lvl1pPr>
            <a:lvl2pPr marL="457200" indent="0" algn="ctr" defTabSz="914400" rtl="0" eaLnBrk="1" latinLnBrk="0" hangingPunct="1">
              <a:lnSpc>
                <a:spcPct val="90000"/>
              </a:lnSpc>
              <a:spcBef>
                <a:spcPts val="800"/>
              </a:spcBef>
              <a:buClr>
                <a:schemeClr val="accent1"/>
              </a:buClr>
              <a:buSzPct val="100000"/>
              <a:buFont typeface="Arial"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800"/>
              </a:spcBef>
              <a:buClr>
                <a:schemeClr val="accent1"/>
              </a:buClr>
              <a:buSzPct val="100000"/>
              <a:buFont typeface="Arial"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800"/>
              </a:spcBef>
              <a:buClr>
                <a:schemeClr val="accent1"/>
              </a:buClr>
              <a:buSzPct val="100000"/>
              <a:buFont typeface="Arial"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800"/>
              </a:spcBef>
              <a:buClr>
                <a:schemeClr val="accent1"/>
              </a:buClr>
              <a:buSzPct val="100000"/>
              <a:buFont typeface="Arial"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800"/>
              </a:spcBef>
              <a:buClr>
                <a:schemeClr val="accent1"/>
              </a:buClr>
              <a:buSzPct val="100000"/>
              <a:buFont typeface="Arial"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800"/>
              </a:spcBef>
              <a:buClr>
                <a:schemeClr val="accent1"/>
              </a:buClr>
              <a:buSzPct val="100000"/>
              <a:buFont typeface="Arial"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800"/>
              </a:spcBef>
              <a:buClr>
                <a:schemeClr val="accent1"/>
              </a:buClr>
              <a:buSzPct val="100000"/>
              <a:buFont typeface="Arial"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800"/>
              </a:spcBef>
              <a:buClr>
                <a:schemeClr val="accent1"/>
              </a:buClr>
              <a:buSzPct val="100000"/>
              <a:buFont typeface="Arial" pitchFamily="34" charset="0"/>
              <a:buNone/>
              <a:defRPr sz="1600" kern="1200">
                <a:solidFill>
                  <a:schemeClr val="tx1"/>
                </a:solidFill>
                <a:latin typeface="+mn-lt"/>
                <a:ea typeface="+mn-ea"/>
                <a:cs typeface="+mn-cs"/>
              </a:defRPr>
            </a:lvl9pPr>
          </a:lstStyle>
          <a:p>
            <a:r>
              <a:rPr lang="en-US" sz="3200" b="1" dirty="0"/>
              <a:t>FINDING </a:t>
            </a:r>
            <a:r>
              <a:rPr lang="en-US" sz="3200" b="1"/>
              <a:t>CLEAN RESTAURANTS IN CHICAGO</a:t>
            </a:r>
            <a:endParaRPr lang="en-US" sz="3200" b="1" dirty="0"/>
          </a:p>
        </p:txBody>
      </p:sp>
      <p:sp>
        <p:nvSpPr>
          <p:cNvPr id="6" name="Subtitle 5"/>
          <p:cNvSpPr>
            <a:spLocks noGrp="1"/>
          </p:cNvSpPr>
          <p:nvPr>
            <p:ph type="subTitle" idx="1"/>
          </p:nvPr>
        </p:nvSpPr>
        <p:spPr>
          <a:xfrm>
            <a:off x="533400" y="5535498"/>
            <a:ext cx="11125200" cy="1320425"/>
          </a:xfrm>
        </p:spPr>
        <p:txBody>
          <a:bodyPr>
            <a:normAutofit fontScale="85000" lnSpcReduction="20000"/>
          </a:bodyPr>
          <a:lstStyle/>
          <a:p>
            <a:r>
              <a:rPr lang="en-US" sz="2400" b="1" spc="50" dirty="0"/>
              <a:t>TEAM </a:t>
            </a:r>
          </a:p>
          <a:p>
            <a:endParaRPr lang="en-US" sz="2400" b="1" spc="50" dirty="0"/>
          </a:p>
          <a:p>
            <a:r>
              <a:rPr lang="en-US" sz="3800" b="1" spc="50" dirty="0"/>
              <a:t>CHILL OUT</a:t>
            </a:r>
          </a:p>
          <a:p>
            <a:endParaRPr lang="en-US" sz="2400" b="1" spc="50" dirty="0"/>
          </a:p>
          <a:p>
            <a:r>
              <a:rPr lang="en-US" sz="2400" b="1" spc="50" dirty="0"/>
              <a:t>HEMAL AGARWAL, SUNNY JING</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165100"/>
            <a:ext cx="6096000" cy="4533900"/>
          </a:xfrm>
          <a:prstGeom prst="rect">
            <a:avLst/>
          </a:prstGeom>
        </p:spPr>
      </p:pic>
    </p:spTree>
    <p:extLst>
      <p:ext uri="{BB962C8B-B14F-4D97-AF65-F5344CB8AC3E}">
        <p14:creationId xmlns:p14="http://schemas.microsoft.com/office/powerpoint/2010/main" val="4227279034"/>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a:t>Data Analysis</a:t>
            </a:r>
          </a:p>
        </p:txBody>
      </p:sp>
      <p:graphicFrame>
        <p:nvGraphicFramePr>
          <p:cNvPr id="18" name="Table 17"/>
          <p:cNvGraphicFramePr>
            <a:graphicFrameLocks noGrp="1"/>
          </p:cNvGraphicFramePr>
          <p:nvPr>
            <p:extLst>
              <p:ext uri="{D42A27DB-BD31-4B8C-83A1-F6EECF244321}">
                <p14:modId xmlns:p14="http://schemas.microsoft.com/office/powerpoint/2010/main" val="1530152760"/>
              </p:ext>
            </p:extLst>
          </p:nvPr>
        </p:nvGraphicFramePr>
        <p:xfrm>
          <a:off x="118410" y="155359"/>
          <a:ext cx="2006600" cy="3088854"/>
        </p:xfrm>
        <a:graphic>
          <a:graphicData uri="http://schemas.openxmlformats.org/drawingml/2006/table">
            <a:tbl>
              <a:tblPr firstRow="1" bandRow="1">
                <a:tableStyleId>{B301B821-A1FF-4177-AEE7-76D212191A09}</a:tableStyleId>
              </a:tblPr>
              <a:tblGrid>
                <a:gridCol w="2006600">
                  <a:extLst>
                    <a:ext uri="{9D8B030D-6E8A-4147-A177-3AD203B41FA5}">
                      <a16:colId xmlns:a16="http://schemas.microsoft.com/office/drawing/2014/main" val="20000"/>
                    </a:ext>
                  </a:extLst>
                </a:gridCol>
              </a:tblGrid>
              <a:tr h="367242">
                <a:tc>
                  <a:txBody>
                    <a:bodyPr/>
                    <a:lstStyle/>
                    <a:p>
                      <a:r>
                        <a:rPr lang="en-US" sz="1400" b="1" dirty="0">
                          <a:solidFill>
                            <a:schemeClr val="tx1"/>
                          </a:solidFill>
                        </a:rPr>
                        <a:t>Executive Summary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67242">
                <a:tc>
                  <a:txBody>
                    <a:bodyPr/>
                    <a:lstStyle/>
                    <a:p>
                      <a:r>
                        <a:rPr lang="en-US" sz="1400" b="1" dirty="0">
                          <a:solidFill>
                            <a:schemeClr val="tx1"/>
                          </a:solidFill>
                        </a:rPr>
                        <a:t>Our Approach</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7242">
                <a:tc>
                  <a:txBody>
                    <a:bodyPr/>
                    <a:lstStyle/>
                    <a:p>
                      <a:r>
                        <a:rPr lang="en-US" sz="1400" b="1" dirty="0">
                          <a:solidFill>
                            <a:schemeClr val="tx1"/>
                          </a:solidFill>
                        </a:rPr>
                        <a:t>Data Clean Up/Transformation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67242">
                <a:tc>
                  <a:txBody>
                    <a:bodyPr/>
                    <a:lstStyle/>
                    <a:p>
                      <a:r>
                        <a:rPr lang="en-US" sz="1400" b="1" dirty="0">
                          <a:solidFill>
                            <a:schemeClr val="tx1"/>
                          </a:solidFill>
                        </a:rPr>
                        <a:t>Normalization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67242">
                <a:tc>
                  <a:txBody>
                    <a:bodyPr/>
                    <a:lstStyle/>
                    <a:p>
                      <a:r>
                        <a:rPr lang="en-US" sz="1400" b="1" dirty="0">
                          <a:solidFill>
                            <a:schemeClr val="tx1"/>
                          </a:solidFill>
                        </a:rPr>
                        <a:t>Data</a:t>
                      </a:r>
                      <a:r>
                        <a:rPr lang="en-US" sz="1400" b="1" baseline="0" dirty="0">
                          <a:solidFill>
                            <a:schemeClr val="tx1"/>
                          </a:solidFill>
                        </a:rPr>
                        <a:t> Design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67242">
                <a:tc>
                  <a:txBody>
                    <a:bodyPr/>
                    <a:lstStyle/>
                    <a:p>
                      <a:r>
                        <a:rPr lang="en-US" sz="1400" b="1" dirty="0">
                          <a:solidFill>
                            <a:srgbClr val="FF0000"/>
                          </a:solidFill>
                        </a:rPr>
                        <a:t>Data Analysis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67242">
                <a:tc>
                  <a:txBody>
                    <a:bodyPr/>
                    <a:lstStyle/>
                    <a:p>
                      <a:r>
                        <a:rPr lang="en-US" sz="1400" b="1" dirty="0">
                          <a:solidFill>
                            <a:schemeClr val="tx1"/>
                          </a:solidFill>
                        </a:rPr>
                        <a:t>Data</a:t>
                      </a:r>
                      <a:r>
                        <a:rPr lang="en-US" sz="1400" b="1" baseline="0" dirty="0">
                          <a:solidFill>
                            <a:schemeClr val="tx1"/>
                          </a:solidFill>
                        </a:rPr>
                        <a:t> Visualization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67242">
                <a:tc>
                  <a:txBody>
                    <a:bodyPr/>
                    <a:lstStyle/>
                    <a:p>
                      <a:r>
                        <a:rPr lang="en-US" sz="1400" b="1" dirty="0">
                          <a:solidFill>
                            <a:schemeClr val="tx1"/>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
        <p:nvSpPr>
          <p:cNvPr id="5" name="TextBox 4"/>
          <p:cNvSpPr txBox="1"/>
          <p:nvPr/>
        </p:nvSpPr>
        <p:spPr>
          <a:xfrm>
            <a:off x="2374770" y="571487"/>
            <a:ext cx="9728460" cy="369332"/>
          </a:xfrm>
          <a:prstGeom prst="rect">
            <a:avLst/>
          </a:prstGeom>
          <a:noFill/>
        </p:spPr>
        <p:txBody>
          <a:bodyPr wrap="square" rtlCol="0">
            <a:spAutoFit/>
          </a:bodyPr>
          <a:lstStyle/>
          <a:p>
            <a:r>
              <a:rPr lang="en-US" dirty="0"/>
              <a:t>Inspection Score Generated</a:t>
            </a:r>
          </a:p>
        </p:txBody>
      </p:sp>
      <p:cxnSp>
        <p:nvCxnSpPr>
          <p:cNvPr id="21" name="AutoShape 15"/>
          <p:cNvCxnSpPr>
            <a:cxnSpLocks noChangeShapeType="1"/>
            <a:stCxn id="24" idx="2"/>
          </p:cNvCxnSpPr>
          <p:nvPr/>
        </p:nvCxnSpPr>
        <p:spPr bwMode="auto">
          <a:xfrm rot="5400000">
            <a:off x="5176801" y="1012106"/>
            <a:ext cx="792163" cy="2773363"/>
          </a:xfrm>
          <a:prstGeom prst="bentConnector3">
            <a:avLst>
              <a:gd name="adj1" fmla="val 49898"/>
            </a:avLst>
          </a:prstGeom>
          <a:noFill/>
          <a:ln w="12700">
            <a:solidFill>
              <a:schemeClr val="accent1"/>
            </a:solidFill>
            <a:miter lim="800000"/>
            <a:headEnd/>
            <a:tailEnd/>
          </a:ln>
        </p:spPr>
      </p:cxnSp>
      <p:cxnSp>
        <p:nvCxnSpPr>
          <p:cNvPr id="23" name="AutoShape 16"/>
          <p:cNvCxnSpPr>
            <a:cxnSpLocks noChangeShapeType="1"/>
            <a:stCxn id="24" idx="2"/>
          </p:cNvCxnSpPr>
          <p:nvPr/>
        </p:nvCxnSpPr>
        <p:spPr bwMode="auto">
          <a:xfrm rot="16200000" flipH="1">
            <a:off x="7951751" y="1010519"/>
            <a:ext cx="792163" cy="2776537"/>
          </a:xfrm>
          <a:prstGeom prst="bentConnector3">
            <a:avLst>
              <a:gd name="adj1" fmla="val 49898"/>
            </a:avLst>
          </a:prstGeom>
          <a:noFill/>
          <a:ln w="12700">
            <a:solidFill>
              <a:schemeClr val="accent1"/>
            </a:solidFill>
            <a:miter lim="800000"/>
            <a:headEnd/>
            <a:tailEnd/>
          </a:ln>
        </p:spPr>
      </p:cxnSp>
      <p:cxnSp>
        <p:nvCxnSpPr>
          <p:cNvPr id="24" name="AutoShape 17"/>
          <p:cNvCxnSpPr>
            <a:cxnSpLocks noChangeShapeType="1"/>
            <a:endCxn id="24" idx="2"/>
          </p:cNvCxnSpPr>
          <p:nvPr/>
        </p:nvCxnSpPr>
        <p:spPr bwMode="auto">
          <a:xfrm rot="16200000">
            <a:off x="6563482" y="2398788"/>
            <a:ext cx="792163" cy="0"/>
          </a:xfrm>
          <a:prstGeom prst="straightConnector1">
            <a:avLst/>
          </a:prstGeom>
          <a:noFill/>
          <a:ln w="12700">
            <a:solidFill>
              <a:schemeClr val="accent1"/>
            </a:solidFill>
            <a:round/>
            <a:headEnd/>
            <a:tailEnd/>
          </a:ln>
        </p:spPr>
      </p:cxnSp>
      <p:sp>
        <p:nvSpPr>
          <p:cNvPr id="25" name="Rectangle 24"/>
          <p:cNvSpPr>
            <a:spLocks noChangeArrowheads="1"/>
          </p:cNvSpPr>
          <p:nvPr/>
        </p:nvSpPr>
        <p:spPr bwMode="auto">
          <a:xfrm>
            <a:off x="6326151" y="1210544"/>
            <a:ext cx="1266825" cy="792162"/>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1400" b="1" dirty="0">
                <a:solidFill>
                  <a:schemeClr val="bg1"/>
                </a:solidFill>
                <a:ea typeface="ＭＳ Ｐゴシック" pitchFamily="50" charset="-128"/>
              </a:rPr>
              <a:t>Inspection</a:t>
            </a:r>
          </a:p>
          <a:p>
            <a:pPr algn="ctr">
              <a:defRPr/>
            </a:pPr>
            <a:r>
              <a:rPr lang="en-US" altLang="ja-JP" sz="1400" b="1" dirty="0">
                <a:solidFill>
                  <a:schemeClr val="bg1"/>
                </a:solidFill>
                <a:ea typeface="ＭＳ Ｐゴシック" pitchFamily="50" charset="-128"/>
              </a:rPr>
              <a:t>(100)</a:t>
            </a:r>
          </a:p>
        </p:txBody>
      </p:sp>
      <p:sp>
        <p:nvSpPr>
          <p:cNvPr id="26" name="Rectangle 25"/>
          <p:cNvSpPr>
            <a:spLocks noChangeArrowheads="1"/>
          </p:cNvSpPr>
          <p:nvPr/>
        </p:nvSpPr>
        <p:spPr bwMode="auto">
          <a:xfrm>
            <a:off x="3552789" y="2794869"/>
            <a:ext cx="1266825" cy="790575"/>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1400" b="1" dirty="0">
                <a:solidFill>
                  <a:schemeClr val="bg1"/>
                </a:solidFill>
                <a:ea typeface="ＭＳ Ｐゴシック" pitchFamily="50" charset="-128"/>
              </a:rPr>
              <a:t>Critical</a:t>
            </a:r>
          </a:p>
          <a:p>
            <a:pPr algn="ctr">
              <a:defRPr/>
            </a:pPr>
            <a:r>
              <a:rPr lang="en-US" altLang="ja-JP" sz="1400" b="1" dirty="0">
                <a:solidFill>
                  <a:schemeClr val="bg1"/>
                </a:solidFill>
                <a:ea typeface="ＭＳ Ｐゴシック" pitchFamily="50" charset="-128"/>
              </a:rPr>
              <a:t>(-8)</a:t>
            </a:r>
          </a:p>
        </p:txBody>
      </p:sp>
      <p:sp>
        <p:nvSpPr>
          <p:cNvPr id="27" name="Rectangle 26"/>
          <p:cNvSpPr>
            <a:spLocks noChangeArrowheads="1"/>
          </p:cNvSpPr>
          <p:nvPr/>
        </p:nvSpPr>
        <p:spPr bwMode="auto">
          <a:xfrm>
            <a:off x="6326151" y="2794869"/>
            <a:ext cx="1266825" cy="790575"/>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1400" b="1" dirty="0">
                <a:solidFill>
                  <a:schemeClr val="bg1"/>
                </a:solidFill>
                <a:ea typeface="ＭＳ Ｐゴシック" pitchFamily="50" charset="-128"/>
              </a:rPr>
              <a:t>Serious</a:t>
            </a:r>
          </a:p>
          <a:p>
            <a:pPr algn="ctr">
              <a:defRPr/>
            </a:pPr>
            <a:r>
              <a:rPr lang="en-US" altLang="ja-JP" sz="1400" b="1" dirty="0">
                <a:solidFill>
                  <a:schemeClr val="bg1"/>
                </a:solidFill>
                <a:ea typeface="ＭＳ Ｐゴシック" pitchFamily="50" charset="-128"/>
              </a:rPr>
              <a:t>(-5)</a:t>
            </a:r>
          </a:p>
        </p:txBody>
      </p:sp>
      <p:sp>
        <p:nvSpPr>
          <p:cNvPr id="29" name="Rectangle 28"/>
          <p:cNvSpPr>
            <a:spLocks noChangeArrowheads="1"/>
          </p:cNvSpPr>
          <p:nvPr/>
        </p:nvSpPr>
        <p:spPr bwMode="auto">
          <a:xfrm>
            <a:off x="9102689" y="2794869"/>
            <a:ext cx="1265237" cy="790575"/>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1400" b="1" dirty="0">
                <a:solidFill>
                  <a:schemeClr val="bg1"/>
                </a:solidFill>
                <a:ea typeface="ＭＳ Ｐゴシック" pitchFamily="50" charset="-128"/>
              </a:rPr>
              <a:t>Minor</a:t>
            </a:r>
          </a:p>
          <a:p>
            <a:pPr algn="ctr">
              <a:defRPr/>
            </a:pPr>
            <a:r>
              <a:rPr lang="en-US" altLang="ja-JP" sz="1400" b="1" dirty="0">
                <a:solidFill>
                  <a:schemeClr val="bg1"/>
                </a:solidFill>
                <a:ea typeface="ＭＳ Ｐゴシック" pitchFamily="50" charset="-128"/>
              </a:rPr>
              <a:t>(-3)</a:t>
            </a:r>
          </a:p>
        </p:txBody>
      </p:sp>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b="74878"/>
          <a:stretch/>
        </p:blipFill>
        <p:spPr>
          <a:xfrm>
            <a:off x="3552788" y="4821124"/>
            <a:ext cx="4796972" cy="1582738"/>
          </a:xfrm>
          <a:prstGeom prst="rect">
            <a:avLst/>
          </a:prstGeom>
        </p:spPr>
      </p:pic>
      <p:sp>
        <p:nvSpPr>
          <p:cNvPr id="32" name="Rectangle 31"/>
          <p:cNvSpPr>
            <a:spLocks noChangeArrowheads="1"/>
          </p:cNvSpPr>
          <p:nvPr/>
        </p:nvSpPr>
        <p:spPr bwMode="auto">
          <a:xfrm>
            <a:off x="3552788" y="3755343"/>
            <a:ext cx="1266825" cy="790575"/>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wrap="square" lIns="36000" tIns="36000" rIns="36000" bIns="36000" anchor="ctr"/>
          <a:lstStyle/>
          <a:p>
            <a:pPr algn="ctr">
              <a:defRPr/>
            </a:pPr>
            <a:r>
              <a:rPr lang="en-US" altLang="ja-JP" sz="1400" b="1" dirty="0">
                <a:solidFill>
                  <a:schemeClr val="tx1"/>
                </a:solidFill>
                <a:ea typeface="ＭＳ Ｐゴシック" pitchFamily="50" charset="-128"/>
              </a:rPr>
              <a:t>Violation Types 1-14</a:t>
            </a:r>
          </a:p>
        </p:txBody>
      </p:sp>
      <p:sp>
        <p:nvSpPr>
          <p:cNvPr id="33" name="Rectangle 32"/>
          <p:cNvSpPr>
            <a:spLocks noChangeArrowheads="1"/>
          </p:cNvSpPr>
          <p:nvPr/>
        </p:nvSpPr>
        <p:spPr bwMode="auto">
          <a:xfrm>
            <a:off x="6326149" y="3755343"/>
            <a:ext cx="1266825" cy="790575"/>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wrap="square" lIns="36000" tIns="36000" rIns="36000" bIns="36000" anchor="ctr"/>
          <a:lstStyle/>
          <a:p>
            <a:pPr algn="ctr">
              <a:defRPr/>
            </a:pPr>
            <a:r>
              <a:rPr lang="en-US" altLang="ja-JP" sz="1400" b="1" dirty="0">
                <a:solidFill>
                  <a:schemeClr val="tx1"/>
                </a:solidFill>
                <a:ea typeface="ＭＳ Ｐゴシック" pitchFamily="50" charset="-128"/>
              </a:rPr>
              <a:t>Violation Types</a:t>
            </a:r>
          </a:p>
          <a:p>
            <a:pPr algn="ctr">
              <a:defRPr/>
            </a:pPr>
            <a:r>
              <a:rPr lang="en-US" altLang="ja-JP" sz="1400" b="1" dirty="0">
                <a:solidFill>
                  <a:schemeClr val="tx1"/>
                </a:solidFill>
                <a:ea typeface="ＭＳ Ｐゴシック" pitchFamily="50" charset="-128"/>
              </a:rPr>
              <a:t>15-29</a:t>
            </a:r>
          </a:p>
        </p:txBody>
      </p:sp>
      <p:sp>
        <p:nvSpPr>
          <p:cNvPr id="34" name="Rectangle 33"/>
          <p:cNvSpPr>
            <a:spLocks noChangeArrowheads="1"/>
          </p:cNvSpPr>
          <p:nvPr/>
        </p:nvSpPr>
        <p:spPr bwMode="auto">
          <a:xfrm>
            <a:off x="9102689" y="3755343"/>
            <a:ext cx="1265237" cy="790575"/>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wrap="square" lIns="36000" tIns="36000" rIns="36000" bIns="36000" anchor="ctr"/>
          <a:lstStyle/>
          <a:p>
            <a:pPr algn="ctr">
              <a:defRPr/>
            </a:pPr>
            <a:r>
              <a:rPr lang="en-US" altLang="ja-JP" sz="1400" b="1" dirty="0">
                <a:solidFill>
                  <a:schemeClr val="tx1"/>
                </a:solidFill>
                <a:ea typeface="ＭＳ Ｐゴシック" pitchFamily="50" charset="-128"/>
              </a:rPr>
              <a:t>Violation Types</a:t>
            </a:r>
          </a:p>
          <a:p>
            <a:pPr algn="ctr">
              <a:defRPr/>
            </a:pPr>
            <a:r>
              <a:rPr lang="en-US" altLang="ja-JP" sz="1400" b="1" dirty="0">
                <a:solidFill>
                  <a:schemeClr val="tx1"/>
                </a:solidFill>
                <a:ea typeface="ＭＳ Ｐゴシック" pitchFamily="50" charset="-128"/>
              </a:rPr>
              <a:t>30-45, 70</a:t>
            </a: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12040"/>
          <a:stretch/>
        </p:blipFill>
        <p:spPr>
          <a:xfrm>
            <a:off x="8589041" y="4763752"/>
            <a:ext cx="1778885" cy="1689693"/>
          </a:xfrm>
          <a:prstGeom prst="rect">
            <a:avLst/>
          </a:prstGeom>
        </p:spPr>
      </p:pic>
    </p:spTree>
    <p:extLst>
      <p:ext uri="{BB962C8B-B14F-4D97-AF65-F5344CB8AC3E}">
        <p14:creationId xmlns:p14="http://schemas.microsoft.com/office/powerpoint/2010/main" val="580489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9" grpId="0" animBg="1"/>
      <p:bldP spid="32" grpId="0" animBg="1"/>
      <p:bldP spid="33" grpId="0" animBg="1"/>
      <p:bldP spid="3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a:t>Data Analysis</a:t>
            </a:r>
          </a:p>
        </p:txBody>
      </p:sp>
      <p:graphicFrame>
        <p:nvGraphicFramePr>
          <p:cNvPr id="18" name="Table 17"/>
          <p:cNvGraphicFramePr>
            <a:graphicFrameLocks noGrp="1"/>
          </p:cNvGraphicFramePr>
          <p:nvPr>
            <p:extLst>
              <p:ext uri="{D42A27DB-BD31-4B8C-83A1-F6EECF244321}">
                <p14:modId xmlns:p14="http://schemas.microsoft.com/office/powerpoint/2010/main" val="1160764495"/>
              </p:ext>
            </p:extLst>
          </p:nvPr>
        </p:nvGraphicFramePr>
        <p:xfrm>
          <a:off x="118410" y="155359"/>
          <a:ext cx="2006600" cy="3088854"/>
        </p:xfrm>
        <a:graphic>
          <a:graphicData uri="http://schemas.openxmlformats.org/drawingml/2006/table">
            <a:tbl>
              <a:tblPr firstRow="1" bandRow="1">
                <a:tableStyleId>{B301B821-A1FF-4177-AEE7-76D212191A09}</a:tableStyleId>
              </a:tblPr>
              <a:tblGrid>
                <a:gridCol w="2006600">
                  <a:extLst>
                    <a:ext uri="{9D8B030D-6E8A-4147-A177-3AD203B41FA5}">
                      <a16:colId xmlns:a16="http://schemas.microsoft.com/office/drawing/2014/main" val="20000"/>
                    </a:ext>
                  </a:extLst>
                </a:gridCol>
              </a:tblGrid>
              <a:tr h="367242">
                <a:tc>
                  <a:txBody>
                    <a:bodyPr/>
                    <a:lstStyle/>
                    <a:p>
                      <a:r>
                        <a:rPr lang="en-US" sz="1400" b="1" dirty="0">
                          <a:solidFill>
                            <a:schemeClr val="tx1"/>
                          </a:solidFill>
                        </a:rPr>
                        <a:t>Executive Summary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67242">
                <a:tc>
                  <a:txBody>
                    <a:bodyPr/>
                    <a:lstStyle/>
                    <a:p>
                      <a:r>
                        <a:rPr lang="en-US" sz="1400" b="1" dirty="0">
                          <a:solidFill>
                            <a:schemeClr val="tx1"/>
                          </a:solidFill>
                        </a:rPr>
                        <a:t>Our Approach</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7242">
                <a:tc>
                  <a:txBody>
                    <a:bodyPr/>
                    <a:lstStyle/>
                    <a:p>
                      <a:r>
                        <a:rPr lang="en-US" sz="1400" b="1" dirty="0">
                          <a:solidFill>
                            <a:schemeClr val="tx1"/>
                          </a:solidFill>
                        </a:rPr>
                        <a:t>Data Clean Up/Transformation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67242">
                <a:tc>
                  <a:txBody>
                    <a:bodyPr/>
                    <a:lstStyle/>
                    <a:p>
                      <a:r>
                        <a:rPr lang="en-US" sz="1400" b="1" dirty="0">
                          <a:solidFill>
                            <a:schemeClr val="tx1"/>
                          </a:solidFill>
                        </a:rPr>
                        <a:t>Normalization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67242">
                <a:tc>
                  <a:txBody>
                    <a:bodyPr/>
                    <a:lstStyle/>
                    <a:p>
                      <a:r>
                        <a:rPr lang="en-US" sz="1400" b="1" dirty="0">
                          <a:solidFill>
                            <a:schemeClr val="tx1"/>
                          </a:solidFill>
                        </a:rPr>
                        <a:t>Data</a:t>
                      </a:r>
                      <a:r>
                        <a:rPr lang="en-US" sz="1400" b="1" baseline="0" dirty="0">
                          <a:solidFill>
                            <a:schemeClr val="tx1"/>
                          </a:solidFill>
                        </a:rPr>
                        <a:t> Design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67242">
                <a:tc>
                  <a:txBody>
                    <a:bodyPr/>
                    <a:lstStyle/>
                    <a:p>
                      <a:r>
                        <a:rPr lang="en-US" sz="1400" b="1" dirty="0">
                          <a:solidFill>
                            <a:srgbClr val="FF0000"/>
                          </a:solidFill>
                        </a:rPr>
                        <a:t>Data Analysis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67242">
                <a:tc>
                  <a:txBody>
                    <a:bodyPr/>
                    <a:lstStyle/>
                    <a:p>
                      <a:r>
                        <a:rPr lang="en-US" sz="1400" b="1" dirty="0">
                          <a:solidFill>
                            <a:schemeClr val="tx1"/>
                          </a:solidFill>
                        </a:rPr>
                        <a:t>Data</a:t>
                      </a:r>
                      <a:r>
                        <a:rPr lang="en-US" sz="1400" b="1" baseline="0" dirty="0">
                          <a:solidFill>
                            <a:schemeClr val="tx1"/>
                          </a:solidFill>
                        </a:rPr>
                        <a:t> Visualization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67242">
                <a:tc>
                  <a:txBody>
                    <a:bodyPr/>
                    <a:lstStyle/>
                    <a:p>
                      <a:r>
                        <a:rPr lang="en-US" sz="1400" b="1" dirty="0">
                          <a:solidFill>
                            <a:schemeClr val="tx1"/>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
        <p:nvSpPr>
          <p:cNvPr id="62" name="Slide Number Placeholder 13"/>
          <p:cNvSpPr>
            <a:spLocks noGrp="1"/>
          </p:cNvSpPr>
          <p:nvPr>
            <p:ph type="sldNum" sz="quarter" idx="12"/>
          </p:nvPr>
        </p:nvSpPr>
        <p:spPr>
          <a:xfrm>
            <a:off x="10989225" y="6343020"/>
            <a:ext cx="773503" cy="228600"/>
          </a:xfrm>
        </p:spPr>
        <p:txBody>
          <a:bodyPr/>
          <a:lstStyle/>
          <a:p>
            <a:r>
              <a:rPr lang="en-US" dirty="0"/>
              <a:t>6</a:t>
            </a:r>
          </a:p>
        </p:txBody>
      </p:sp>
      <p:sp>
        <p:nvSpPr>
          <p:cNvPr id="5" name="TextBox 4"/>
          <p:cNvSpPr txBox="1"/>
          <p:nvPr/>
        </p:nvSpPr>
        <p:spPr>
          <a:xfrm>
            <a:off x="2374770" y="571487"/>
            <a:ext cx="9728460" cy="369332"/>
          </a:xfrm>
          <a:prstGeom prst="rect">
            <a:avLst/>
          </a:prstGeom>
          <a:noFill/>
        </p:spPr>
        <p:txBody>
          <a:bodyPr wrap="square" rtlCol="0">
            <a:spAutoFit/>
          </a:bodyPr>
          <a:lstStyle/>
          <a:p>
            <a:r>
              <a:rPr lang="en-US" dirty="0"/>
              <a:t>Inspection Score Generated</a:t>
            </a:r>
          </a:p>
        </p:txBody>
      </p:sp>
      <p:cxnSp>
        <p:nvCxnSpPr>
          <p:cNvPr id="6" name="AutoShape 15"/>
          <p:cNvCxnSpPr>
            <a:cxnSpLocks noChangeShapeType="1"/>
          </p:cNvCxnSpPr>
          <p:nvPr/>
        </p:nvCxnSpPr>
        <p:spPr bwMode="auto">
          <a:xfrm rot="5400000">
            <a:off x="4969714" y="789177"/>
            <a:ext cx="792163" cy="2773363"/>
          </a:xfrm>
          <a:prstGeom prst="bentConnector3">
            <a:avLst>
              <a:gd name="adj1" fmla="val 49898"/>
            </a:avLst>
          </a:prstGeom>
          <a:noFill/>
          <a:ln w="12700">
            <a:solidFill>
              <a:schemeClr val="accent1"/>
            </a:solidFill>
            <a:miter lim="800000"/>
            <a:headEnd/>
            <a:tailEnd/>
          </a:ln>
        </p:spPr>
      </p:cxnSp>
      <p:cxnSp>
        <p:nvCxnSpPr>
          <p:cNvPr id="7" name="AutoShape 16"/>
          <p:cNvCxnSpPr>
            <a:cxnSpLocks noChangeShapeType="1"/>
          </p:cNvCxnSpPr>
          <p:nvPr/>
        </p:nvCxnSpPr>
        <p:spPr bwMode="auto">
          <a:xfrm rot="16200000" flipH="1">
            <a:off x="7744664" y="787590"/>
            <a:ext cx="792163" cy="2776537"/>
          </a:xfrm>
          <a:prstGeom prst="bentConnector3">
            <a:avLst>
              <a:gd name="adj1" fmla="val 49898"/>
            </a:avLst>
          </a:prstGeom>
          <a:noFill/>
          <a:ln w="12700">
            <a:solidFill>
              <a:schemeClr val="accent1"/>
            </a:solidFill>
            <a:miter lim="800000"/>
            <a:headEnd/>
            <a:tailEnd/>
          </a:ln>
        </p:spPr>
      </p:cxnSp>
      <p:sp>
        <p:nvSpPr>
          <p:cNvPr id="19" name="Rectangle 18"/>
          <p:cNvSpPr>
            <a:spLocks noChangeArrowheads="1"/>
          </p:cNvSpPr>
          <p:nvPr/>
        </p:nvSpPr>
        <p:spPr bwMode="auto">
          <a:xfrm>
            <a:off x="6119064" y="987615"/>
            <a:ext cx="1266825" cy="792162"/>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1400" b="1" dirty="0">
                <a:solidFill>
                  <a:schemeClr val="bg1"/>
                </a:solidFill>
                <a:ea typeface="ＭＳ Ｐゴシック" pitchFamily="50" charset="-128"/>
              </a:rPr>
              <a:t>Inspection</a:t>
            </a:r>
          </a:p>
          <a:p>
            <a:pPr algn="ctr">
              <a:defRPr/>
            </a:pPr>
            <a:r>
              <a:rPr lang="en-US" altLang="ja-JP" sz="1400" b="1" dirty="0">
                <a:solidFill>
                  <a:schemeClr val="bg1"/>
                </a:solidFill>
                <a:ea typeface="ＭＳ Ｐゴシック" pitchFamily="50" charset="-128"/>
              </a:rPr>
              <a:t>(Base 100)</a:t>
            </a:r>
          </a:p>
        </p:txBody>
      </p:sp>
      <p:sp>
        <p:nvSpPr>
          <p:cNvPr id="28" name="Rectangle 27"/>
          <p:cNvSpPr>
            <a:spLocks noChangeArrowheads="1"/>
          </p:cNvSpPr>
          <p:nvPr/>
        </p:nvSpPr>
        <p:spPr bwMode="auto">
          <a:xfrm>
            <a:off x="3345702" y="2571940"/>
            <a:ext cx="1266825" cy="790575"/>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1400" b="1" dirty="0">
                <a:solidFill>
                  <a:schemeClr val="bg1"/>
                </a:solidFill>
                <a:ea typeface="ＭＳ Ｐゴシック" pitchFamily="50" charset="-128"/>
              </a:rPr>
              <a:t>Violation</a:t>
            </a:r>
          </a:p>
        </p:txBody>
      </p:sp>
      <p:sp>
        <p:nvSpPr>
          <p:cNvPr id="30" name="Rectangle 29"/>
          <p:cNvSpPr>
            <a:spLocks noChangeArrowheads="1"/>
          </p:cNvSpPr>
          <p:nvPr/>
        </p:nvSpPr>
        <p:spPr bwMode="auto">
          <a:xfrm>
            <a:off x="8895602" y="2571940"/>
            <a:ext cx="1265237" cy="790575"/>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1400" b="1" dirty="0">
                <a:solidFill>
                  <a:schemeClr val="bg1"/>
                </a:solidFill>
                <a:ea typeface="ＭＳ Ｐゴシック" pitchFamily="50" charset="-128"/>
              </a:rPr>
              <a:t>No Violation</a:t>
            </a:r>
          </a:p>
        </p:txBody>
      </p:sp>
      <p:graphicFrame>
        <p:nvGraphicFramePr>
          <p:cNvPr id="40" name="Diagram 39"/>
          <p:cNvGraphicFramePr/>
          <p:nvPr>
            <p:extLst>
              <p:ext uri="{D42A27DB-BD31-4B8C-83A1-F6EECF244321}">
                <p14:modId xmlns:p14="http://schemas.microsoft.com/office/powerpoint/2010/main" val="486070148"/>
              </p:ext>
            </p:extLst>
          </p:nvPr>
        </p:nvGraphicFramePr>
        <p:xfrm>
          <a:off x="9986987" y="-134175"/>
          <a:ext cx="1697965" cy="17806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1" name="Rectangle 40"/>
          <p:cNvSpPr/>
          <p:nvPr/>
        </p:nvSpPr>
        <p:spPr>
          <a:xfrm>
            <a:off x="11764215" y="155359"/>
            <a:ext cx="292667" cy="33832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a:solidFill>
                  <a:schemeClr val="bg1"/>
                </a:solidFill>
              </a:rPr>
              <a:t>-8</a:t>
            </a:r>
          </a:p>
        </p:txBody>
      </p:sp>
      <p:sp>
        <p:nvSpPr>
          <p:cNvPr id="43" name="Rectangle 42"/>
          <p:cNvSpPr/>
          <p:nvPr/>
        </p:nvSpPr>
        <p:spPr>
          <a:xfrm>
            <a:off x="11746296" y="571487"/>
            <a:ext cx="292667" cy="33832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a:solidFill>
                  <a:schemeClr val="bg1"/>
                </a:solidFill>
              </a:rPr>
              <a:t>-5</a:t>
            </a:r>
          </a:p>
        </p:txBody>
      </p:sp>
      <p:sp>
        <p:nvSpPr>
          <p:cNvPr id="44" name="Rectangle 43"/>
          <p:cNvSpPr/>
          <p:nvPr/>
        </p:nvSpPr>
        <p:spPr>
          <a:xfrm>
            <a:off x="11746295" y="1002837"/>
            <a:ext cx="292667" cy="33832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a:solidFill>
                  <a:schemeClr val="bg1"/>
                </a:solidFill>
              </a:rPr>
              <a:t>-3</a:t>
            </a:r>
          </a:p>
        </p:txBody>
      </p:sp>
      <p:pic>
        <p:nvPicPr>
          <p:cNvPr id="45" name="Picture 44"/>
          <p:cNvPicPr>
            <a:picLocks noChangeAspect="1"/>
          </p:cNvPicPr>
          <p:nvPr/>
        </p:nvPicPr>
        <p:blipFill rotWithShape="1">
          <a:blip r:embed="rId8">
            <a:extLst>
              <a:ext uri="{28A0092B-C50C-407E-A947-70E740481C1C}">
                <a14:useLocalDpi xmlns:a14="http://schemas.microsoft.com/office/drawing/2010/main" val="0"/>
              </a:ext>
            </a:extLst>
          </a:blip>
          <a:srcRect t="26703" b="53202"/>
          <a:stretch/>
        </p:blipFill>
        <p:spPr>
          <a:xfrm>
            <a:off x="2747221" y="3649999"/>
            <a:ext cx="4190999" cy="1106123"/>
          </a:xfrm>
          <a:prstGeom prst="rect">
            <a:avLst/>
          </a:prstGeom>
        </p:spPr>
      </p:pic>
      <p:pic>
        <p:nvPicPr>
          <p:cNvPr id="46" name="Picture 45"/>
          <p:cNvPicPr>
            <a:picLocks noChangeAspect="1"/>
          </p:cNvPicPr>
          <p:nvPr/>
        </p:nvPicPr>
        <p:blipFill rotWithShape="1">
          <a:blip r:embed="rId8">
            <a:extLst>
              <a:ext uri="{28A0092B-C50C-407E-A947-70E740481C1C}">
                <a14:useLocalDpi xmlns:a14="http://schemas.microsoft.com/office/drawing/2010/main" val="0"/>
              </a:ext>
            </a:extLst>
          </a:blip>
          <a:srcRect t="67360"/>
          <a:stretch/>
        </p:blipFill>
        <p:spPr>
          <a:xfrm>
            <a:off x="7765177" y="3509460"/>
            <a:ext cx="3757459" cy="1610755"/>
          </a:xfrm>
          <a:prstGeom prst="rect">
            <a:avLst/>
          </a:prstGeom>
        </p:spPr>
      </p:pic>
      <p:pic>
        <p:nvPicPr>
          <p:cNvPr id="50" name="Picture 49"/>
          <p:cNvPicPr>
            <a:picLocks noChangeAspect="1"/>
          </p:cNvPicPr>
          <p:nvPr/>
        </p:nvPicPr>
        <p:blipFill rotWithShape="1">
          <a:blip r:embed="rId9">
            <a:extLst>
              <a:ext uri="{28A0092B-C50C-407E-A947-70E740481C1C}">
                <a14:useLocalDpi xmlns:a14="http://schemas.microsoft.com/office/drawing/2010/main" val="0"/>
              </a:ext>
            </a:extLst>
          </a:blip>
          <a:srcRect l="5480"/>
          <a:stretch/>
        </p:blipFill>
        <p:spPr>
          <a:xfrm>
            <a:off x="2967895" y="5120215"/>
            <a:ext cx="2022438" cy="1426472"/>
          </a:xfrm>
          <a:prstGeom prst="rect">
            <a:avLst/>
          </a:prstGeom>
        </p:spPr>
      </p:pic>
      <p:pic>
        <p:nvPicPr>
          <p:cNvPr id="51" name="Picture 50"/>
          <p:cNvPicPr>
            <a:picLocks noChangeAspect="1"/>
          </p:cNvPicPr>
          <p:nvPr/>
        </p:nvPicPr>
        <p:blipFill rotWithShape="1">
          <a:blip r:embed="rId10">
            <a:extLst>
              <a:ext uri="{28A0092B-C50C-407E-A947-70E740481C1C}">
                <a14:useLocalDpi xmlns:a14="http://schemas.microsoft.com/office/drawing/2010/main" val="0"/>
              </a:ext>
            </a:extLst>
          </a:blip>
          <a:srcRect l="7994"/>
          <a:stretch/>
        </p:blipFill>
        <p:spPr>
          <a:xfrm>
            <a:off x="8398714" y="5174495"/>
            <a:ext cx="2260600" cy="1397125"/>
          </a:xfrm>
          <a:prstGeom prst="rect">
            <a:avLst/>
          </a:prstGeom>
        </p:spPr>
      </p:pic>
      <p:sp>
        <p:nvSpPr>
          <p:cNvPr id="53" name="Pentagon 52"/>
          <p:cNvSpPr/>
          <p:nvPr/>
        </p:nvSpPr>
        <p:spPr>
          <a:xfrm>
            <a:off x="6582709" y="3702915"/>
            <a:ext cx="339533" cy="2205269"/>
          </a:xfrm>
          <a:prstGeom prst="homePlate">
            <a:avLst>
              <a:gd name="adj" fmla="val 20188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5616901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8" grpId="0" animBg="1"/>
      <p:bldP spid="30" grpId="0" animBg="1"/>
      <p:bldP spid="5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a:t>Data Analysis</a:t>
            </a:r>
          </a:p>
        </p:txBody>
      </p:sp>
      <p:graphicFrame>
        <p:nvGraphicFramePr>
          <p:cNvPr id="18" name="Table 17"/>
          <p:cNvGraphicFramePr>
            <a:graphicFrameLocks noGrp="1"/>
          </p:cNvGraphicFramePr>
          <p:nvPr>
            <p:extLst>
              <p:ext uri="{D42A27DB-BD31-4B8C-83A1-F6EECF244321}">
                <p14:modId xmlns:p14="http://schemas.microsoft.com/office/powerpoint/2010/main" val="488379337"/>
              </p:ext>
            </p:extLst>
          </p:nvPr>
        </p:nvGraphicFramePr>
        <p:xfrm>
          <a:off x="118410" y="155359"/>
          <a:ext cx="2006600" cy="3088854"/>
        </p:xfrm>
        <a:graphic>
          <a:graphicData uri="http://schemas.openxmlformats.org/drawingml/2006/table">
            <a:tbl>
              <a:tblPr firstRow="1" bandRow="1">
                <a:tableStyleId>{B301B821-A1FF-4177-AEE7-76D212191A09}</a:tableStyleId>
              </a:tblPr>
              <a:tblGrid>
                <a:gridCol w="2006600">
                  <a:extLst>
                    <a:ext uri="{9D8B030D-6E8A-4147-A177-3AD203B41FA5}">
                      <a16:colId xmlns:a16="http://schemas.microsoft.com/office/drawing/2014/main" val="20000"/>
                    </a:ext>
                  </a:extLst>
                </a:gridCol>
              </a:tblGrid>
              <a:tr h="367242">
                <a:tc>
                  <a:txBody>
                    <a:bodyPr/>
                    <a:lstStyle/>
                    <a:p>
                      <a:r>
                        <a:rPr lang="en-US" sz="1400" b="1" dirty="0">
                          <a:solidFill>
                            <a:schemeClr val="tx1"/>
                          </a:solidFill>
                        </a:rPr>
                        <a:t>Executive Summary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67242">
                <a:tc>
                  <a:txBody>
                    <a:bodyPr/>
                    <a:lstStyle/>
                    <a:p>
                      <a:r>
                        <a:rPr lang="en-US" sz="1400" b="1" dirty="0">
                          <a:solidFill>
                            <a:schemeClr val="tx1"/>
                          </a:solidFill>
                        </a:rPr>
                        <a:t>Our Approach</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7242">
                <a:tc>
                  <a:txBody>
                    <a:bodyPr/>
                    <a:lstStyle/>
                    <a:p>
                      <a:r>
                        <a:rPr lang="en-US" sz="1400" b="1" dirty="0">
                          <a:solidFill>
                            <a:schemeClr val="tx1"/>
                          </a:solidFill>
                        </a:rPr>
                        <a:t>Data Clean Up/Transformation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67242">
                <a:tc>
                  <a:txBody>
                    <a:bodyPr/>
                    <a:lstStyle/>
                    <a:p>
                      <a:r>
                        <a:rPr lang="en-US" sz="1400" b="1" dirty="0">
                          <a:solidFill>
                            <a:schemeClr val="tx1"/>
                          </a:solidFill>
                        </a:rPr>
                        <a:t>Normalization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67242">
                <a:tc>
                  <a:txBody>
                    <a:bodyPr/>
                    <a:lstStyle/>
                    <a:p>
                      <a:r>
                        <a:rPr lang="en-US" sz="1400" b="1" dirty="0">
                          <a:solidFill>
                            <a:schemeClr val="tx1"/>
                          </a:solidFill>
                        </a:rPr>
                        <a:t>Data</a:t>
                      </a:r>
                      <a:r>
                        <a:rPr lang="en-US" sz="1400" b="1" baseline="0" dirty="0">
                          <a:solidFill>
                            <a:schemeClr val="tx1"/>
                          </a:solidFill>
                        </a:rPr>
                        <a:t> Design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67242">
                <a:tc>
                  <a:txBody>
                    <a:bodyPr/>
                    <a:lstStyle/>
                    <a:p>
                      <a:r>
                        <a:rPr lang="en-US" sz="1400" b="1" dirty="0">
                          <a:solidFill>
                            <a:srgbClr val="FF0000"/>
                          </a:solidFill>
                        </a:rPr>
                        <a:t>Data Analysis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67242">
                <a:tc>
                  <a:txBody>
                    <a:bodyPr/>
                    <a:lstStyle/>
                    <a:p>
                      <a:r>
                        <a:rPr lang="en-US" sz="1400" b="1" dirty="0">
                          <a:solidFill>
                            <a:schemeClr val="tx1"/>
                          </a:solidFill>
                        </a:rPr>
                        <a:t>Data</a:t>
                      </a:r>
                      <a:r>
                        <a:rPr lang="en-US" sz="1400" b="1" baseline="0" dirty="0">
                          <a:solidFill>
                            <a:schemeClr val="tx1"/>
                          </a:solidFill>
                        </a:rPr>
                        <a:t> Visualization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67242">
                <a:tc>
                  <a:txBody>
                    <a:bodyPr/>
                    <a:lstStyle/>
                    <a:p>
                      <a:r>
                        <a:rPr lang="en-US" sz="1400" b="1" dirty="0">
                          <a:solidFill>
                            <a:schemeClr val="tx1"/>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
        <p:nvSpPr>
          <p:cNvPr id="62" name="Slide Number Placeholder 13"/>
          <p:cNvSpPr>
            <a:spLocks noGrp="1"/>
          </p:cNvSpPr>
          <p:nvPr>
            <p:ph type="sldNum" sz="quarter" idx="12"/>
          </p:nvPr>
        </p:nvSpPr>
        <p:spPr>
          <a:xfrm>
            <a:off x="11138538" y="6383410"/>
            <a:ext cx="773503" cy="228600"/>
          </a:xfrm>
        </p:spPr>
        <p:txBody>
          <a:bodyPr/>
          <a:lstStyle/>
          <a:p>
            <a:r>
              <a:rPr lang="en-US" dirty="0"/>
              <a:t>6</a:t>
            </a:r>
          </a:p>
        </p:txBody>
      </p:sp>
      <p:sp>
        <p:nvSpPr>
          <p:cNvPr id="5" name="TextBox 4"/>
          <p:cNvSpPr txBox="1"/>
          <p:nvPr/>
        </p:nvSpPr>
        <p:spPr>
          <a:xfrm>
            <a:off x="2374770" y="571487"/>
            <a:ext cx="9728460" cy="369332"/>
          </a:xfrm>
          <a:prstGeom prst="rect">
            <a:avLst/>
          </a:prstGeom>
          <a:noFill/>
        </p:spPr>
        <p:txBody>
          <a:bodyPr wrap="square" rtlCol="0">
            <a:spAutoFit/>
          </a:bodyPr>
          <a:lstStyle/>
          <a:p>
            <a:r>
              <a:rPr lang="en-US" dirty="0"/>
              <a:t>Restaurant Score Generated</a:t>
            </a:r>
          </a:p>
        </p:txBody>
      </p:sp>
      <p:grpSp>
        <p:nvGrpSpPr>
          <p:cNvPr id="29" name="Group 28"/>
          <p:cNvGrpSpPr/>
          <p:nvPr/>
        </p:nvGrpSpPr>
        <p:grpSpPr>
          <a:xfrm>
            <a:off x="3565489" y="960866"/>
            <a:ext cx="7100913" cy="5338548"/>
            <a:chOff x="3565489" y="960866"/>
            <a:chExt cx="7100913" cy="5338548"/>
          </a:xfrm>
        </p:grpSpPr>
        <p:cxnSp>
          <p:nvCxnSpPr>
            <p:cNvPr id="6" name="AutoShape 15"/>
            <p:cNvCxnSpPr>
              <a:cxnSpLocks noChangeShapeType="1"/>
            </p:cNvCxnSpPr>
            <p:nvPr/>
          </p:nvCxnSpPr>
          <p:spPr bwMode="auto">
            <a:xfrm rot="5400000">
              <a:off x="5189501" y="762428"/>
              <a:ext cx="792163" cy="2773363"/>
            </a:xfrm>
            <a:prstGeom prst="bentConnector3">
              <a:avLst>
                <a:gd name="adj1" fmla="val 49898"/>
              </a:avLst>
            </a:prstGeom>
            <a:noFill/>
            <a:ln w="12700">
              <a:solidFill>
                <a:schemeClr val="accent1"/>
              </a:solidFill>
              <a:miter lim="800000"/>
              <a:headEnd/>
              <a:tailEnd/>
            </a:ln>
          </p:spPr>
        </p:cxnSp>
        <p:cxnSp>
          <p:nvCxnSpPr>
            <p:cNvPr id="7" name="AutoShape 16"/>
            <p:cNvCxnSpPr>
              <a:cxnSpLocks noChangeShapeType="1"/>
            </p:cNvCxnSpPr>
            <p:nvPr/>
          </p:nvCxnSpPr>
          <p:spPr bwMode="auto">
            <a:xfrm rot="16200000" flipH="1">
              <a:off x="7964451" y="760841"/>
              <a:ext cx="792163" cy="2776537"/>
            </a:xfrm>
            <a:prstGeom prst="bentConnector3">
              <a:avLst>
                <a:gd name="adj1" fmla="val 49898"/>
              </a:avLst>
            </a:prstGeom>
            <a:noFill/>
            <a:ln w="12700">
              <a:solidFill>
                <a:schemeClr val="accent1"/>
              </a:solidFill>
              <a:miter lim="800000"/>
              <a:headEnd/>
              <a:tailEnd/>
            </a:ln>
          </p:spPr>
        </p:cxnSp>
        <p:sp>
          <p:nvSpPr>
            <p:cNvPr id="9" name="Rectangle 8"/>
            <p:cNvSpPr>
              <a:spLocks noChangeArrowheads="1"/>
            </p:cNvSpPr>
            <p:nvPr/>
          </p:nvSpPr>
          <p:spPr bwMode="auto">
            <a:xfrm>
              <a:off x="6338851" y="960866"/>
              <a:ext cx="1266825" cy="792162"/>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1400" b="1" dirty="0">
                  <a:solidFill>
                    <a:schemeClr val="bg1"/>
                  </a:solidFill>
                  <a:ea typeface="ＭＳ Ｐゴシック" pitchFamily="50" charset="-128"/>
                </a:rPr>
                <a:t>Restaurant</a:t>
              </a:r>
            </a:p>
            <a:p>
              <a:pPr algn="ctr">
                <a:defRPr/>
              </a:pPr>
              <a:r>
                <a:rPr lang="en-US" altLang="ja-JP" sz="1400" b="1" dirty="0">
                  <a:solidFill>
                    <a:schemeClr val="bg1"/>
                  </a:solidFill>
                  <a:ea typeface="ＭＳ Ｐゴシック" pitchFamily="50" charset="-128"/>
                </a:rPr>
                <a:t>(100)</a:t>
              </a:r>
            </a:p>
          </p:txBody>
        </p:sp>
        <p:sp>
          <p:nvSpPr>
            <p:cNvPr id="10" name="Rectangle 9"/>
            <p:cNvSpPr>
              <a:spLocks noChangeArrowheads="1"/>
            </p:cNvSpPr>
            <p:nvPr/>
          </p:nvSpPr>
          <p:spPr bwMode="auto">
            <a:xfrm>
              <a:off x="3565489" y="2545191"/>
              <a:ext cx="1345584" cy="790575"/>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1400" b="1" dirty="0">
                  <a:solidFill>
                    <a:schemeClr val="bg1"/>
                  </a:solidFill>
                  <a:ea typeface="ＭＳ Ｐゴシック" pitchFamily="50" charset="-128"/>
                </a:rPr>
                <a:t>Recent</a:t>
              </a:r>
            </a:p>
            <a:p>
              <a:pPr algn="ctr">
                <a:defRPr/>
              </a:pPr>
              <a:r>
                <a:rPr lang="en-US" altLang="ja-JP" sz="1400" b="1" dirty="0">
                  <a:solidFill>
                    <a:schemeClr val="bg1"/>
                  </a:solidFill>
                  <a:ea typeface="ＭＳ Ｐゴシック" pitchFamily="50" charset="-128"/>
                </a:rPr>
                <a:t>(50% weightage)</a:t>
              </a:r>
            </a:p>
          </p:txBody>
        </p:sp>
        <p:sp>
          <p:nvSpPr>
            <p:cNvPr id="11" name="Rectangle 10"/>
            <p:cNvSpPr>
              <a:spLocks noChangeArrowheads="1"/>
            </p:cNvSpPr>
            <p:nvPr/>
          </p:nvSpPr>
          <p:spPr bwMode="auto">
            <a:xfrm>
              <a:off x="6338850" y="3266827"/>
              <a:ext cx="1266825" cy="790575"/>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1400" b="1" dirty="0">
                  <a:solidFill>
                    <a:schemeClr val="bg1"/>
                  </a:solidFill>
                  <a:ea typeface="ＭＳ Ｐゴシック" pitchFamily="50" charset="-128"/>
                </a:rPr>
                <a:t>Average</a:t>
              </a:r>
            </a:p>
          </p:txBody>
        </p:sp>
        <p:sp>
          <p:nvSpPr>
            <p:cNvPr id="12" name="Rectangle 11"/>
            <p:cNvSpPr>
              <a:spLocks noChangeArrowheads="1"/>
            </p:cNvSpPr>
            <p:nvPr/>
          </p:nvSpPr>
          <p:spPr bwMode="auto">
            <a:xfrm>
              <a:off x="9115389" y="2545191"/>
              <a:ext cx="1389080" cy="790575"/>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1400" b="1" dirty="0">
                  <a:solidFill>
                    <a:schemeClr val="bg1"/>
                  </a:solidFill>
                  <a:ea typeface="ＭＳ Ｐゴシック" pitchFamily="50" charset="-128"/>
                </a:rPr>
                <a:t>Historical</a:t>
              </a:r>
            </a:p>
            <a:p>
              <a:pPr algn="ctr">
                <a:defRPr/>
              </a:pPr>
              <a:r>
                <a:rPr lang="en-US" altLang="ja-JP" sz="1400" b="1" dirty="0">
                  <a:solidFill>
                    <a:schemeClr val="bg1"/>
                  </a:solidFill>
                  <a:ea typeface="ＭＳ Ｐゴシック" pitchFamily="50" charset="-128"/>
                </a:rPr>
                <a:t>(50% weightage)</a:t>
              </a:r>
            </a:p>
          </p:txBody>
        </p:sp>
        <p:cxnSp>
          <p:nvCxnSpPr>
            <p:cNvPr id="4" name="Elbow Connector 3"/>
            <p:cNvCxnSpPr>
              <a:stCxn id="10" idx="2"/>
              <a:endCxn id="11" idx="1"/>
            </p:cNvCxnSpPr>
            <p:nvPr/>
          </p:nvCxnSpPr>
          <p:spPr>
            <a:xfrm rot="16200000" flipH="1">
              <a:off x="5125391" y="2448655"/>
              <a:ext cx="326349" cy="210056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12" idx="2"/>
            </p:cNvCxnSpPr>
            <p:nvPr/>
          </p:nvCxnSpPr>
          <p:spPr>
            <a:xfrm rot="5400000">
              <a:off x="8332737" y="2254730"/>
              <a:ext cx="396157" cy="255822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7" name="AutoShape 16"/>
            <p:cNvCxnSpPr>
              <a:cxnSpLocks noChangeShapeType="1"/>
            </p:cNvCxnSpPr>
            <p:nvPr/>
          </p:nvCxnSpPr>
          <p:spPr bwMode="auto">
            <a:xfrm rot="16200000" flipH="1">
              <a:off x="8003831" y="3058565"/>
              <a:ext cx="792163" cy="2776537"/>
            </a:xfrm>
            <a:prstGeom prst="bentConnector3">
              <a:avLst>
                <a:gd name="adj1" fmla="val 49898"/>
              </a:avLst>
            </a:prstGeom>
            <a:noFill/>
            <a:ln w="12700">
              <a:solidFill>
                <a:schemeClr val="accent1"/>
              </a:solidFill>
              <a:miter lim="800000"/>
              <a:headEnd/>
              <a:tailEnd/>
            </a:ln>
          </p:spPr>
        </p:cxnSp>
        <p:cxnSp>
          <p:nvCxnSpPr>
            <p:cNvPr id="19" name="AutoShape 15"/>
            <p:cNvCxnSpPr>
              <a:cxnSpLocks noChangeShapeType="1"/>
            </p:cNvCxnSpPr>
            <p:nvPr/>
          </p:nvCxnSpPr>
          <p:spPr bwMode="auto">
            <a:xfrm rot="5400000">
              <a:off x="5228881" y="3059356"/>
              <a:ext cx="792163" cy="2773363"/>
            </a:xfrm>
            <a:prstGeom prst="bentConnector3">
              <a:avLst>
                <a:gd name="adj1" fmla="val 49898"/>
              </a:avLst>
            </a:prstGeom>
            <a:noFill/>
            <a:ln w="12700">
              <a:solidFill>
                <a:schemeClr val="accent1"/>
              </a:solidFill>
              <a:miter lim="800000"/>
              <a:headEnd/>
              <a:tailEnd/>
            </a:ln>
          </p:spPr>
        </p:cxnSp>
        <p:sp>
          <p:nvSpPr>
            <p:cNvPr id="20" name="Rectangle 19"/>
            <p:cNvSpPr>
              <a:spLocks noChangeArrowheads="1"/>
            </p:cNvSpPr>
            <p:nvPr/>
          </p:nvSpPr>
          <p:spPr bwMode="auto">
            <a:xfrm>
              <a:off x="3644248" y="4841957"/>
              <a:ext cx="1266825" cy="790575"/>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1400" b="1" dirty="0">
                  <a:solidFill>
                    <a:schemeClr val="bg1"/>
                  </a:solidFill>
                  <a:ea typeface="ＭＳ Ｐゴシック" pitchFamily="50" charset="-128"/>
                </a:rPr>
                <a:t>Complaints</a:t>
              </a:r>
            </a:p>
            <a:p>
              <a:pPr algn="ctr">
                <a:defRPr/>
              </a:pPr>
              <a:r>
                <a:rPr lang="en-US" altLang="ja-JP" sz="1400" b="1" dirty="0">
                  <a:solidFill>
                    <a:schemeClr val="bg1"/>
                  </a:solidFill>
                  <a:ea typeface="ＭＳ Ｐゴシック" pitchFamily="50" charset="-128"/>
                </a:rPr>
                <a:t>(-5% per complaint)</a:t>
              </a:r>
            </a:p>
          </p:txBody>
        </p:sp>
        <p:sp>
          <p:nvSpPr>
            <p:cNvPr id="23" name="Rectangle 22"/>
            <p:cNvSpPr>
              <a:spLocks noChangeArrowheads="1"/>
            </p:cNvSpPr>
            <p:nvPr/>
          </p:nvSpPr>
          <p:spPr bwMode="auto">
            <a:xfrm>
              <a:off x="8953455" y="4836264"/>
              <a:ext cx="1712947" cy="790575"/>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1400" b="1" dirty="0">
                  <a:solidFill>
                    <a:schemeClr val="bg1"/>
                  </a:solidFill>
                  <a:ea typeface="ＭＳ Ｐゴシック" pitchFamily="50" charset="-128"/>
                </a:rPr>
                <a:t>Suspected Food Poisoning</a:t>
              </a:r>
            </a:p>
            <a:p>
              <a:pPr algn="ctr">
                <a:defRPr/>
              </a:pPr>
              <a:r>
                <a:rPr lang="en-US" altLang="ja-JP" sz="1400" b="1" dirty="0">
                  <a:solidFill>
                    <a:schemeClr val="bg1"/>
                  </a:solidFill>
                  <a:ea typeface="ＭＳ Ｐゴシック" pitchFamily="50" charset="-128"/>
                </a:rPr>
                <a:t>(-7.5% per complaint)</a:t>
              </a:r>
            </a:p>
          </p:txBody>
        </p:sp>
        <p:sp>
          <p:nvSpPr>
            <p:cNvPr id="25" name="Rectangle 24"/>
            <p:cNvSpPr>
              <a:spLocks noChangeArrowheads="1"/>
            </p:cNvSpPr>
            <p:nvPr/>
          </p:nvSpPr>
          <p:spPr bwMode="auto">
            <a:xfrm>
              <a:off x="6338849" y="5508839"/>
              <a:ext cx="1266825" cy="790575"/>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1400" b="1" dirty="0">
                  <a:solidFill>
                    <a:schemeClr val="bg1"/>
                  </a:solidFill>
                  <a:ea typeface="ＭＳ Ｐゴシック" pitchFamily="50" charset="-128"/>
                </a:rPr>
                <a:t>Final Restaurant Score</a:t>
              </a:r>
            </a:p>
          </p:txBody>
        </p:sp>
        <p:cxnSp>
          <p:nvCxnSpPr>
            <p:cNvPr id="27" name="Elbow Connector 26"/>
            <p:cNvCxnSpPr/>
            <p:nvPr/>
          </p:nvCxnSpPr>
          <p:spPr>
            <a:xfrm rot="5400000">
              <a:off x="8332736" y="4468200"/>
              <a:ext cx="396157" cy="255822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rot="16200000" flipH="1">
              <a:off x="5130937" y="4738138"/>
              <a:ext cx="326349" cy="2100569"/>
            </a:xfrm>
            <a:prstGeom prst="bentConnector2">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1814882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a:t>Data Analysis</a:t>
            </a:r>
          </a:p>
        </p:txBody>
      </p:sp>
      <p:graphicFrame>
        <p:nvGraphicFramePr>
          <p:cNvPr id="18" name="Table 17"/>
          <p:cNvGraphicFramePr>
            <a:graphicFrameLocks noGrp="1"/>
          </p:cNvGraphicFramePr>
          <p:nvPr>
            <p:extLst>
              <p:ext uri="{D42A27DB-BD31-4B8C-83A1-F6EECF244321}">
                <p14:modId xmlns:p14="http://schemas.microsoft.com/office/powerpoint/2010/main" val="1640260874"/>
              </p:ext>
            </p:extLst>
          </p:nvPr>
        </p:nvGraphicFramePr>
        <p:xfrm>
          <a:off x="118410" y="155359"/>
          <a:ext cx="2006600" cy="3088854"/>
        </p:xfrm>
        <a:graphic>
          <a:graphicData uri="http://schemas.openxmlformats.org/drawingml/2006/table">
            <a:tbl>
              <a:tblPr firstRow="1" bandRow="1">
                <a:tableStyleId>{B301B821-A1FF-4177-AEE7-76D212191A09}</a:tableStyleId>
              </a:tblPr>
              <a:tblGrid>
                <a:gridCol w="2006600">
                  <a:extLst>
                    <a:ext uri="{9D8B030D-6E8A-4147-A177-3AD203B41FA5}">
                      <a16:colId xmlns:a16="http://schemas.microsoft.com/office/drawing/2014/main" val="20000"/>
                    </a:ext>
                  </a:extLst>
                </a:gridCol>
              </a:tblGrid>
              <a:tr h="367242">
                <a:tc>
                  <a:txBody>
                    <a:bodyPr/>
                    <a:lstStyle/>
                    <a:p>
                      <a:r>
                        <a:rPr lang="en-US" sz="1400" b="1" dirty="0">
                          <a:solidFill>
                            <a:schemeClr val="tx1"/>
                          </a:solidFill>
                        </a:rPr>
                        <a:t>Executive Summary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67242">
                <a:tc>
                  <a:txBody>
                    <a:bodyPr/>
                    <a:lstStyle/>
                    <a:p>
                      <a:r>
                        <a:rPr lang="en-US" sz="1400" b="1" dirty="0">
                          <a:solidFill>
                            <a:schemeClr val="tx1"/>
                          </a:solidFill>
                        </a:rPr>
                        <a:t>Our Approach</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7242">
                <a:tc>
                  <a:txBody>
                    <a:bodyPr/>
                    <a:lstStyle/>
                    <a:p>
                      <a:r>
                        <a:rPr lang="en-US" sz="1400" b="1" dirty="0">
                          <a:solidFill>
                            <a:schemeClr val="tx1"/>
                          </a:solidFill>
                        </a:rPr>
                        <a:t>Data Clean Up/Transformation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67242">
                <a:tc>
                  <a:txBody>
                    <a:bodyPr/>
                    <a:lstStyle/>
                    <a:p>
                      <a:r>
                        <a:rPr lang="en-US" sz="1400" b="1" dirty="0">
                          <a:solidFill>
                            <a:schemeClr val="tx1"/>
                          </a:solidFill>
                        </a:rPr>
                        <a:t>Normalization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67242">
                <a:tc>
                  <a:txBody>
                    <a:bodyPr/>
                    <a:lstStyle/>
                    <a:p>
                      <a:r>
                        <a:rPr lang="en-US" sz="1400" b="1" dirty="0">
                          <a:solidFill>
                            <a:schemeClr val="tx1"/>
                          </a:solidFill>
                        </a:rPr>
                        <a:t>Data</a:t>
                      </a:r>
                      <a:r>
                        <a:rPr lang="en-US" sz="1400" b="1" baseline="0" dirty="0">
                          <a:solidFill>
                            <a:schemeClr val="tx1"/>
                          </a:solidFill>
                        </a:rPr>
                        <a:t> Design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67242">
                <a:tc>
                  <a:txBody>
                    <a:bodyPr/>
                    <a:lstStyle/>
                    <a:p>
                      <a:r>
                        <a:rPr lang="en-US" sz="1400" b="1" dirty="0">
                          <a:solidFill>
                            <a:srgbClr val="FF0000"/>
                          </a:solidFill>
                        </a:rPr>
                        <a:t>Data Analysis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67242">
                <a:tc>
                  <a:txBody>
                    <a:bodyPr/>
                    <a:lstStyle/>
                    <a:p>
                      <a:r>
                        <a:rPr lang="en-US" sz="1400" b="1" dirty="0">
                          <a:solidFill>
                            <a:schemeClr val="tx1"/>
                          </a:solidFill>
                        </a:rPr>
                        <a:t>Data</a:t>
                      </a:r>
                      <a:r>
                        <a:rPr lang="en-US" sz="1400" b="1" baseline="0" dirty="0">
                          <a:solidFill>
                            <a:schemeClr val="tx1"/>
                          </a:solidFill>
                        </a:rPr>
                        <a:t> Visualization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67242">
                <a:tc>
                  <a:txBody>
                    <a:bodyPr/>
                    <a:lstStyle/>
                    <a:p>
                      <a:r>
                        <a:rPr lang="en-US" sz="1400" b="1" dirty="0">
                          <a:solidFill>
                            <a:schemeClr val="tx1"/>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
        <p:nvSpPr>
          <p:cNvPr id="5" name="TextBox 4"/>
          <p:cNvSpPr txBox="1"/>
          <p:nvPr/>
        </p:nvSpPr>
        <p:spPr>
          <a:xfrm>
            <a:off x="2374770" y="571487"/>
            <a:ext cx="9728460" cy="369332"/>
          </a:xfrm>
          <a:prstGeom prst="rect">
            <a:avLst/>
          </a:prstGeom>
          <a:noFill/>
        </p:spPr>
        <p:txBody>
          <a:bodyPr wrap="square" rtlCol="0">
            <a:spAutoFit/>
          </a:bodyPr>
          <a:lstStyle/>
          <a:p>
            <a:r>
              <a:rPr lang="en-US" dirty="0"/>
              <a:t>Restaurant Score Generated</a:t>
            </a:r>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9911" y="993346"/>
            <a:ext cx="5600264" cy="2704564"/>
          </a:xfrm>
          <a:prstGeom prst="rect">
            <a:avLst/>
          </a:prstGeom>
        </p:spPr>
      </p:pic>
      <p:pic>
        <p:nvPicPr>
          <p:cNvPr id="31" name="Picture 30"/>
          <p:cNvPicPr>
            <a:picLocks noChangeAspect="1"/>
          </p:cNvPicPr>
          <p:nvPr/>
        </p:nvPicPr>
        <p:blipFill rotWithShape="1">
          <a:blip r:embed="rId4">
            <a:extLst>
              <a:ext uri="{28A0092B-C50C-407E-A947-70E740481C1C}">
                <a14:useLocalDpi xmlns:a14="http://schemas.microsoft.com/office/drawing/2010/main" val="0"/>
              </a:ext>
            </a:extLst>
          </a:blip>
          <a:srcRect l="3955"/>
          <a:stretch/>
        </p:blipFill>
        <p:spPr>
          <a:xfrm>
            <a:off x="4776592" y="3750437"/>
            <a:ext cx="4832120" cy="2632973"/>
          </a:xfrm>
          <a:prstGeom prst="rect">
            <a:avLst/>
          </a:prstGeom>
        </p:spPr>
      </p:pic>
      <p:grpSp>
        <p:nvGrpSpPr>
          <p:cNvPr id="34" name="Group 33"/>
          <p:cNvGrpSpPr/>
          <p:nvPr/>
        </p:nvGrpSpPr>
        <p:grpSpPr>
          <a:xfrm>
            <a:off x="9422544" y="155359"/>
            <a:ext cx="2657512" cy="2546096"/>
            <a:chOff x="3565486" y="1065298"/>
            <a:chExt cx="7450295" cy="5234116"/>
          </a:xfrm>
        </p:grpSpPr>
        <p:cxnSp>
          <p:nvCxnSpPr>
            <p:cNvPr id="35" name="AutoShape 15"/>
            <p:cNvCxnSpPr>
              <a:cxnSpLocks noChangeShapeType="1"/>
            </p:cNvCxnSpPr>
            <p:nvPr/>
          </p:nvCxnSpPr>
          <p:spPr bwMode="auto">
            <a:xfrm rot="5400000">
              <a:off x="5189501" y="762428"/>
              <a:ext cx="792163" cy="2773363"/>
            </a:xfrm>
            <a:prstGeom prst="bentConnector3">
              <a:avLst>
                <a:gd name="adj1" fmla="val 49898"/>
              </a:avLst>
            </a:prstGeom>
            <a:noFill/>
            <a:ln w="12700">
              <a:solidFill>
                <a:schemeClr val="accent1"/>
              </a:solidFill>
              <a:miter lim="800000"/>
              <a:headEnd/>
              <a:tailEnd/>
            </a:ln>
          </p:spPr>
        </p:cxnSp>
        <p:cxnSp>
          <p:nvCxnSpPr>
            <p:cNvPr id="36" name="AutoShape 16"/>
            <p:cNvCxnSpPr>
              <a:cxnSpLocks noChangeShapeType="1"/>
            </p:cNvCxnSpPr>
            <p:nvPr/>
          </p:nvCxnSpPr>
          <p:spPr bwMode="auto">
            <a:xfrm rot="16200000" flipH="1">
              <a:off x="7964451" y="760841"/>
              <a:ext cx="792163" cy="2776537"/>
            </a:xfrm>
            <a:prstGeom prst="bentConnector3">
              <a:avLst>
                <a:gd name="adj1" fmla="val 49898"/>
              </a:avLst>
            </a:prstGeom>
            <a:noFill/>
            <a:ln w="12700">
              <a:solidFill>
                <a:schemeClr val="accent1"/>
              </a:solidFill>
              <a:miter lim="800000"/>
              <a:headEnd/>
              <a:tailEnd/>
            </a:ln>
          </p:spPr>
        </p:cxnSp>
        <p:sp>
          <p:nvSpPr>
            <p:cNvPr id="37" name="Rectangle 36"/>
            <p:cNvSpPr>
              <a:spLocks noChangeArrowheads="1"/>
            </p:cNvSpPr>
            <p:nvPr/>
          </p:nvSpPr>
          <p:spPr bwMode="auto">
            <a:xfrm>
              <a:off x="6160829" y="1065298"/>
              <a:ext cx="1618446" cy="792162"/>
            </a:xfrm>
            <a:prstGeom prst="rect">
              <a:avLst/>
            </a:prstGeom>
            <a:ln>
              <a:headEnd type="none" w="sm" len="sm"/>
              <a:tailEnd type="none" w="sm" len="sm"/>
            </a:ln>
          </p:spPr>
          <p:style>
            <a:lnRef idx="1">
              <a:schemeClr val="dk1"/>
            </a:lnRef>
            <a:fillRef idx="2">
              <a:schemeClr val="dk1"/>
            </a:fillRef>
            <a:effectRef idx="1">
              <a:schemeClr val="dk1"/>
            </a:effectRef>
            <a:fontRef idx="minor">
              <a:schemeClr val="dk1"/>
            </a:fontRef>
          </p:style>
          <p:txBody>
            <a:bodyPr wrap="square" lIns="36000" tIns="36000" rIns="36000" bIns="36000" anchor="ctr"/>
            <a:lstStyle/>
            <a:p>
              <a:pPr algn="ctr">
                <a:defRPr/>
              </a:pPr>
              <a:r>
                <a:rPr lang="en-US" altLang="ja-JP" sz="800" dirty="0">
                  <a:solidFill>
                    <a:schemeClr val="bg1"/>
                  </a:solidFill>
                  <a:ea typeface="ＭＳ Ｐゴシック" pitchFamily="50" charset="-128"/>
                </a:rPr>
                <a:t>Restaurant</a:t>
              </a:r>
            </a:p>
            <a:p>
              <a:pPr algn="ctr">
                <a:defRPr/>
              </a:pPr>
              <a:r>
                <a:rPr lang="en-US" altLang="ja-JP" sz="800" dirty="0">
                  <a:solidFill>
                    <a:schemeClr val="bg1"/>
                  </a:solidFill>
                  <a:ea typeface="ＭＳ Ｐゴシック" pitchFamily="50" charset="-128"/>
                </a:rPr>
                <a:t>(100)</a:t>
              </a:r>
            </a:p>
          </p:txBody>
        </p:sp>
        <p:sp>
          <p:nvSpPr>
            <p:cNvPr id="38" name="Rectangle 37"/>
            <p:cNvSpPr>
              <a:spLocks noChangeArrowheads="1"/>
            </p:cNvSpPr>
            <p:nvPr/>
          </p:nvSpPr>
          <p:spPr bwMode="auto">
            <a:xfrm>
              <a:off x="3565486" y="2545192"/>
              <a:ext cx="2074831" cy="790575"/>
            </a:xfrm>
            <a:prstGeom prst="rect">
              <a:avLst/>
            </a:prstGeom>
            <a:ln>
              <a:headEnd type="none" w="sm" len="sm"/>
              <a:tailEnd type="none" w="sm" len="sm"/>
            </a:ln>
          </p:spPr>
          <p:style>
            <a:lnRef idx="1">
              <a:schemeClr val="dk1"/>
            </a:lnRef>
            <a:fillRef idx="2">
              <a:schemeClr val="dk1"/>
            </a:fillRef>
            <a:effectRef idx="1">
              <a:schemeClr val="dk1"/>
            </a:effectRef>
            <a:fontRef idx="minor">
              <a:schemeClr val="dk1"/>
            </a:fontRef>
          </p:style>
          <p:txBody>
            <a:bodyPr wrap="square" lIns="36000" tIns="36000" rIns="36000" bIns="36000" anchor="ctr"/>
            <a:lstStyle/>
            <a:p>
              <a:pPr algn="ctr">
                <a:defRPr/>
              </a:pPr>
              <a:r>
                <a:rPr lang="en-US" altLang="ja-JP" sz="800" dirty="0">
                  <a:solidFill>
                    <a:schemeClr val="bg1"/>
                  </a:solidFill>
                  <a:ea typeface="ＭＳ Ｐゴシック" pitchFamily="50" charset="-128"/>
                </a:rPr>
                <a:t>Recent</a:t>
              </a:r>
            </a:p>
            <a:p>
              <a:pPr algn="ctr">
                <a:defRPr/>
              </a:pPr>
              <a:r>
                <a:rPr lang="en-US" altLang="ja-JP" sz="800" dirty="0">
                  <a:solidFill>
                    <a:schemeClr val="bg1"/>
                  </a:solidFill>
                  <a:ea typeface="ＭＳ Ｐゴシック" pitchFamily="50" charset="-128"/>
                </a:rPr>
                <a:t>(50% weightage)</a:t>
              </a:r>
            </a:p>
          </p:txBody>
        </p:sp>
        <p:sp>
          <p:nvSpPr>
            <p:cNvPr id="39" name="Rectangle 38"/>
            <p:cNvSpPr>
              <a:spLocks noChangeArrowheads="1"/>
            </p:cNvSpPr>
            <p:nvPr/>
          </p:nvSpPr>
          <p:spPr bwMode="auto">
            <a:xfrm>
              <a:off x="6338850" y="3266827"/>
              <a:ext cx="1266825" cy="790575"/>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800" dirty="0">
                  <a:solidFill>
                    <a:schemeClr val="bg1"/>
                  </a:solidFill>
                  <a:ea typeface="ＭＳ Ｐゴシック" pitchFamily="50" charset="-128"/>
                </a:rPr>
                <a:t>Average</a:t>
              </a:r>
            </a:p>
          </p:txBody>
        </p:sp>
        <p:sp>
          <p:nvSpPr>
            <p:cNvPr id="40" name="Rectangle 39"/>
            <p:cNvSpPr>
              <a:spLocks noChangeArrowheads="1"/>
            </p:cNvSpPr>
            <p:nvPr/>
          </p:nvSpPr>
          <p:spPr bwMode="auto">
            <a:xfrm>
              <a:off x="8518523" y="2545192"/>
              <a:ext cx="1985947" cy="790575"/>
            </a:xfrm>
            <a:prstGeom prst="rect">
              <a:avLst/>
            </a:prstGeom>
            <a:ln>
              <a:headEnd type="none" w="sm" len="sm"/>
              <a:tailEnd type="none" w="sm" len="sm"/>
            </a:ln>
          </p:spPr>
          <p:style>
            <a:lnRef idx="1">
              <a:schemeClr val="dk1"/>
            </a:lnRef>
            <a:fillRef idx="2">
              <a:schemeClr val="dk1"/>
            </a:fillRef>
            <a:effectRef idx="1">
              <a:schemeClr val="dk1"/>
            </a:effectRef>
            <a:fontRef idx="minor">
              <a:schemeClr val="dk1"/>
            </a:fontRef>
          </p:style>
          <p:txBody>
            <a:bodyPr wrap="square" lIns="36000" tIns="36000" rIns="36000" bIns="36000" anchor="ctr"/>
            <a:lstStyle/>
            <a:p>
              <a:pPr algn="ctr">
                <a:defRPr/>
              </a:pPr>
              <a:r>
                <a:rPr lang="en-US" altLang="ja-JP" sz="800" dirty="0">
                  <a:solidFill>
                    <a:schemeClr val="bg1"/>
                  </a:solidFill>
                  <a:ea typeface="ＭＳ Ｐゴシック" pitchFamily="50" charset="-128"/>
                </a:rPr>
                <a:t>Historical</a:t>
              </a:r>
            </a:p>
            <a:p>
              <a:pPr algn="ctr">
                <a:defRPr/>
              </a:pPr>
              <a:r>
                <a:rPr lang="en-US" altLang="ja-JP" sz="800" dirty="0">
                  <a:solidFill>
                    <a:schemeClr val="bg1"/>
                  </a:solidFill>
                  <a:ea typeface="ＭＳ Ｐゴシック" pitchFamily="50" charset="-128"/>
                </a:rPr>
                <a:t>(50% weightage)</a:t>
              </a:r>
            </a:p>
          </p:txBody>
        </p:sp>
        <p:cxnSp>
          <p:nvCxnSpPr>
            <p:cNvPr id="41" name="Elbow Connector 40"/>
            <p:cNvCxnSpPr>
              <a:stCxn id="42" idx="2"/>
              <a:endCxn id="43" idx="1"/>
            </p:cNvCxnSpPr>
            <p:nvPr/>
          </p:nvCxnSpPr>
          <p:spPr>
            <a:xfrm rot="16200000" flipH="1">
              <a:off x="5125391" y="2448655"/>
              <a:ext cx="326349" cy="210056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44" idx="2"/>
            </p:cNvCxnSpPr>
            <p:nvPr/>
          </p:nvCxnSpPr>
          <p:spPr>
            <a:xfrm rot="5400000">
              <a:off x="8332737" y="2254730"/>
              <a:ext cx="396157" cy="255822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3" name="AutoShape 16"/>
            <p:cNvCxnSpPr>
              <a:cxnSpLocks noChangeShapeType="1"/>
            </p:cNvCxnSpPr>
            <p:nvPr/>
          </p:nvCxnSpPr>
          <p:spPr bwMode="auto">
            <a:xfrm rot="16200000" flipH="1">
              <a:off x="8003831" y="3058565"/>
              <a:ext cx="792163" cy="2776537"/>
            </a:xfrm>
            <a:prstGeom prst="bentConnector3">
              <a:avLst>
                <a:gd name="adj1" fmla="val 49898"/>
              </a:avLst>
            </a:prstGeom>
            <a:noFill/>
            <a:ln w="12700">
              <a:solidFill>
                <a:schemeClr val="accent1"/>
              </a:solidFill>
              <a:miter lim="800000"/>
              <a:headEnd/>
              <a:tailEnd/>
            </a:ln>
          </p:spPr>
        </p:cxnSp>
        <p:cxnSp>
          <p:nvCxnSpPr>
            <p:cNvPr id="44" name="AutoShape 15"/>
            <p:cNvCxnSpPr>
              <a:cxnSpLocks noChangeShapeType="1"/>
            </p:cNvCxnSpPr>
            <p:nvPr/>
          </p:nvCxnSpPr>
          <p:spPr bwMode="auto">
            <a:xfrm rot="5400000">
              <a:off x="5228881" y="3059356"/>
              <a:ext cx="792163" cy="2773363"/>
            </a:xfrm>
            <a:prstGeom prst="bentConnector3">
              <a:avLst>
                <a:gd name="adj1" fmla="val 49898"/>
              </a:avLst>
            </a:prstGeom>
            <a:noFill/>
            <a:ln w="12700">
              <a:solidFill>
                <a:schemeClr val="accent1"/>
              </a:solidFill>
              <a:miter lim="800000"/>
              <a:headEnd/>
              <a:tailEnd/>
            </a:ln>
          </p:spPr>
        </p:cxnSp>
        <p:sp>
          <p:nvSpPr>
            <p:cNvPr id="45" name="Rectangle 44"/>
            <p:cNvSpPr>
              <a:spLocks noChangeArrowheads="1"/>
            </p:cNvSpPr>
            <p:nvPr/>
          </p:nvSpPr>
          <p:spPr bwMode="auto">
            <a:xfrm>
              <a:off x="3653454" y="4841957"/>
              <a:ext cx="2610580" cy="790575"/>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800" dirty="0">
                  <a:solidFill>
                    <a:schemeClr val="bg1"/>
                  </a:solidFill>
                  <a:ea typeface="ＭＳ Ｐゴシック" pitchFamily="50" charset="-128"/>
                </a:rPr>
                <a:t>Complaints</a:t>
              </a:r>
            </a:p>
            <a:p>
              <a:pPr algn="ctr">
                <a:defRPr/>
              </a:pPr>
              <a:r>
                <a:rPr lang="en-US" altLang="ja-JP" sz="800" dirty="0">
                  <a:solidFill>
                    <a:schemeClr val="bg1"/>
                  </a:solidFill>
                  <a:ea typeface="ＭＳ Ｐゴシック" pitchFamily="50" charset="-128"/>
                </a:rPr>
                <a:t>(-5% per complaint)</a:t>
              </a:r>
            </a:p>
          </p:txBody>
        </p:sp>
        <p:sp>
          <p:nvSpPr>
            <p:cNvPr id="46" name="Rectangle 45"/>
            <p:cNvSpPr>
              <a:spLocks noChangeArrowheads="1"/>
            </p:cNvSpPr>
            <p:nvPr/>
          </p:nvSpPr>
          <p:spPr bwMode="auto">
            <a:xfrm>
              <a:off x="7976568" y="4836264"/>
              <a:ext cx="3039213" cy="790575"/>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800" dirty="0">
                  <a:solidFill>
                    <a:schemeClr val="bg1"/>
                  </a:solidFill>
                  <a:ea typeface="ＭＳ Ｐゴシック" pitchFamily="50" charset="-128"/>
                </a:rPr>
                <a:t>Suspected Food Poisoning</a:t>
              </a:r>
            </a:p>
            <a:p>
              <a:pPr algn="ctr">
                <a:defRPr/>
              </a:pPr>
              <a:r>
                <a:rPr lang="en-US" altLang="ja-JP" sz="800" dirty="0">
                  <a:solidFill>
                    <a:schemeClr val="bg1"/>
                  </a:solidFill>
                  <a:ea typeface="ＭＳ Ｐゴシック" pitchFamily="50" charset="-128"/>
                </a:rPr>
                <a:t>(-7.5% per complaint)</a:t>
              </a:r>
            </a:p>
          </p:txBody>
        </p:sp>
        <p:sp>
          <p:nvSpPr>
            <p:cNvPr id="47" name="Rectangle 46"/>
            <p:cNvSpPr>
              <a:spLocks noChangeArrowheads="1"/>
            </p:cNvSpPr>
            <p:nvPr/>
          </p:nvSpPr>
          <p:spPr bwMode="auto">
            <a:xfrm>
              <a:off x="6338850" y="5508839"/>
              <a:ext cx="1618446" cy="790575"/>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800" dirty="0">
                  <a:solidFill>
                    <a:schemeClr val="bg1"/>
                  </a:solidFill>
                  <a:ea typeface="ＭＳ Ｐゴシック" pitchFamily="50" charset="-128"/>
                </a:rPr>
                <a:t>Final Restaurant Score</a:t>
              </a:r>
            </a:p>
          </p:txBody>
        </p:sp>
        <p:cxnSp>
          <p:nvCxnSpPr>
            <p:cNvPr id="48" name="Elbow Connector 47"/>
            <p:cNvCxnSpPr/>
            <p:nvPr/>
          </p:nvCxnSpPr>
          <p:spPr>
            <a:xfrm rot="5400000">
              <a:off x="8332736" y="4468200"/>
              <a:ext cx="396157" cy="255822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9" name="Elbow Connector 48"/>
            <p:cNvCxnSpPr/>
            <p:nvPr/>
          </p:nvCxnSpPr>
          <p:spPr>
            <a:xfrm rot="16200000" flipH="1">
              <a:off x="5130937" y="4738138"/>
              <a:ext cx="326349" cy="2100569"/>
            </a:xfrm>
            <a:prstGeom prst="bentConnector2">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466412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a:t>Data Analysis</a:t>
            </a:r>
          </a:p>
        </p:txBody>
      </p:sp>
      <p:graphicFrame>
        <p:nvGraphicFramePr>
          <p:cNvPr id="18" name="Table 17"/>
          <p:cNvGraphicFramePr>
            <a:graphicFrameLocks noGrp="1"/>
          </p:cNvGraphicFramePr>
          <p:nvPr>
            <p:extLst>
              <p:ext uri="{D42A27DB-BD31-4B8C-83A1-F6EECF244321}">
                <p14:modId xmlns:p14="http://schemas.microsoft.com/office/powerpoint/2010/main" val="738168937"/>
              </p:ext>
            </p:extLst>
          </p:nvPr>
        </p:nvGraphicFramePr>
        <p:xfrm>
          <a:off x="118410" y="155359"/>
          <a:ext cx="2006600" cy="3088854"/>
        </p:xfrm>
        <a:graphic>
          <a:graphicData uri="http://schemas.openxmlformats.org/drawingml/2006/table">
            <a:tbl>
              <a:tblPr firstRow="1" bandRow="1">
                <a:tableStyleId>{B301B821-A1FF-4177-AEE7-76D212191A09}</a:tableStyleId>
              </a:tblPr>
              <a:tblGrid>
                <a:gridCol w="2006600">
                  <a:extLst>
                    <a:ext uri="{9D8B030D-6E8A-4147-A177-3AD203B41FA5}">
                      <a16:colId xmlns:a16="http://schemas.microsoft.com/office/drawing/2014/main" val="20000"/>
                    </a:ext>
                  </a:extLst>
                </a:gridCol>
              </a:tblGrid>
              <a:tr h="367242">
                <a:tc>
                  <a:txBody>
                    <a:bodyPr/>
                    <a:lstStyle/>
                    <a:p>
                      <a:r>
                        <a:rPr lang="en-US" sz="1400" b="1" dirty="0">
                          <a:solidFill>
                            <a:schemeClr val="tx1"/>
                          </a:solidFill>
                        </a:rPr>
                        <a:t>Executive Summary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67242">
                <a:tc>
                  <a:txBody>
                    <a:bodyPr/>
                    <a:lstStyle/>
                    <a:p>
                      <a:r>
                        <a:rPr lang="en-US" sz="1400" b="1" dirty="0">
                          <a:solidFill>
                            <a:schemeClr val="tx1"/>
                          </a:solidFill>
                        </a:rPr>
                        <a:t>Our Approach</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7242">
                <a:tc>
                  <a:txBody>
                    <a:bodyPr/>
                    <a:lstStyle/>
                    <a:p>
                      <a:r>
                        <a:rPr lang="en-US" sz="1400" b="1" dirty="0">
                          <a:solidFill>
                            <a:schemeClr val="tx1"/>
                          </a:solidFill>
                        </a:rPr>
                        <a:t>Data Clean Up/Transformation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67242">
                <a:tc>
                  <a:txBody>
                    <a:bodyPr/>
                    <a:lstStyle/>
                    <a:p>
                      <a:r>
                        <a:rPr lang="en-US" sz="1400" b="1" dirty="0">
                          <a:solidFill>
                            <a:schemeClr val="tx1"/>
                          </a:solidFill>
                        </a:rPr>
                        <a:t>Normalization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67242">
                <a:tc>
                  <a:txBody>
                    <a:bodyPr/>
                    <a:lstStyle/>
                    <a:p>
                      <a:r>
                        <a:rPr lang="en-US" sz="1400" b="1" dirty="0">
                          <a:solidFill>
                            <a:schemeClr val="tx1"/>
                          </a:solidFill>
                        </a:rPr>
                        <a:t>Data</a:t>
                      </a:r>
                      <a:r>
                        <a:rPr lang="en-US" sz="1400" b="1" baseline="0" dirty="0">
                          <a:solidFill>
                            <a:schemeClr val="tx1"/>
                          </a:solidFill>
                        </a:rPr>
                        <a:t> Design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67242">
                <a:tc>
                  <a:txBody>
                    <a:bodyPr/>
                    <a:lstStyle/>
                    <a:p>
                      <a:r>
                        <a:rPr lang="en-US" sz="1400" b="1" dirty="0">
                          <a:solidFill>
                            <a:srgbClr val="FF0000"/>
                          </a:solidFill>
                        </a:rPr>
                        <a:t>Data Analysis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67242">
                <a:tc>
                  <a:txBody>
                    <a:bodyPr/>
                    <a:lstStyle/>
                    <a:p>
                      <a:r>
                        <a:rPr lang="en-US" sz="1400" b="1" dirty="0">
                          <a:solidFill>
                            <a:schemeClr val="tx1"/>
                          </a:solidFill>
                        </a:rPr>
                        <a:t>Data</a:t>
                      </a:r>
                      <a:r>
                        <a:rPr lang="en-US" sz="1400" b="1" baseline="0" dirty="0">
                          <a:solidFill>
                            <a:schemeClr val="tx1"/>
                          </a:solidFill>
                        </a:rPr>
                        <a:t> Visualization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67242">
                <a:tc>
                  <a:txBody>
                    <a:bodyPr/>
                    <a:lstStyle/>
                    <a:p>
                      <a:r>
                        <a:rPr lang="en-US" sz="1400" b="1" dirty="0">
                          <a:solidFill>
                            <a:schemeClr val="tx1"/>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
        <p:nvSpPr>
          <p:cNvPr id="62" name="Slide Number Placeholder 13"/>
          <p:cNvSpPr>
            <a:spLocks noGrp="1"/>
          </p:cNvSpPr>
          <p:nvPr>
            <p:ph type="sldNum" sz="quarter" idx="12"/>
          </p:nvPr>
        </p:nvSpPr>
        <p:spPr>
          <a:xfrm>
            <a:off x="11138538" y="6383410"/>
            <a:ext cx="773503" cy="228600"/>
          </a:xfrm>
        </p:spPr>
        <p:txBody>
          <a:bodyPr/>
          <a:lstStyle/>
          <a:p>
            <a:r>
              <a:rPr lang="en-US" dirty="0"/>
              <a:t>6</a:t>
            </a:r>
          </a:p>
        </p:txBody>
      </p:sp>
      <p:sp>
        <p:nvSpPr>
          <p:cNvPr id="5" name="TextBox 4"/>
          <p:cNvSpPr txBox="1"/>
          <p:nvPr/>
        </p:nvSpPr>
        <p:spPr>
          <a:xfrm>
            <a:off x="2374770" y="571487"/>
            <a:ext cx="9728460" cy="369332"/>
          </a:xfrm>
          <a:prstGeom prst="rect">
            <a:avLst/>
          </a:prstGeom>
          <a:noFill/>
        </p:spPr>
        <p:txBody>
          <a:bodyPr wrap="square" rtlCol="0">
            <a:spAutoFit/>
          </a:bodyPr>
          <a:lstStyle/>
          <a:p>
            <a:r>
              <a:rPr lang="en-US" dirty="0"/>
              <a:t>Restaurant Score Generated</a:t>
            </a:r>
          </a:p>
        </p:txBody>
      </p:sp>
      <p:pic>
        <p:nvPicPr>
          <p:cNvPr id="21" name="Picture 20"/>
          <p:cNvPicPr>
            <a:picLocks noChangeAspect="1"/>
          </p:cNvPicPr>
          <p:nvPr/>
        </p:nvPicPr>
        <p:blipFill rotWithShape="1">
          <a:blip r:embed="rId3">
            <a:extLst>
              <a:ext uri="{28A0092B-C50C-407E-A947-70E740481C1C}">
                <a14:useLocalDpi xmlns:a14="http://schemas.microsoft.com/office/drawing/2010/main" val="0"/>
              </a:ext>
            </a:extLst>
          </a:blip>
          <a:srcRect l="10380" t="3291"/>
          <a:stretch/>
        </p:blipFill>
        <p:spPr>
          <a:xfrm>
            <a:off x="5615281" y="3381316"/>
            <a:ext cx="3009900" cy="2892451"/>
          </a:xfrm>
          <a:prstGeom prst="rect">
            <a:avLst/>
          </a:prstGeom>
        </p:spPr>
      </p:pic>
      <p:grpSp>
        <p:nvGrpSpPr>
          <p:cNvPr id="12" name="Group 11"/>
          <p:cNvGrpSpPr/>
          <p:nvPr/>
        </p:nvGrpSpPr>
        <p:grpSpPr>
          <a:xfrm>
            <a:off x="9422544" y="155359"/>
            <a:ext cx="2657512" cy="2546096"/>
            <a:chOff x="3565486" y="1065298"/>
            <a:chExt cx="7450295" cy="5234116"/>
          </a:xfrm>
        </p:grpSpPr>
        <p:cxnSp>
          <p:nvCxnSpPr>
            <p:cNvPr id="13" name="AutoShape 15"/>
            <p:cNvCxnSpPr>
              <a:cxnSpLocks noChangeShapeType="1"/>
            </p:cNvCxnSpPr>
            <p:nvPr/>
          </p:nvCxnSpPr>
          <p:spPr bwMode="auto">
            <a:xfrm rot="5400000">
              <a:off x="5189501" y="762428"/>
              <a:ext cx="792163" cy="2773363"/>
            </a:xfrm>
            <a:prstGeom prst="bentConnector3">
              <a:avLst>
                <a:gd name="adj1" fmla="val 49898"/>
              </a:avLst>
            </a:prstGeom>
            <a:noFill/>
            <a:ln w="12700">
              <a:solidFill>
                <a:schemeClr val="accent1"/>
              </a:solidFill>
              <a:miter lim="800000"/>
              <a:headEnd/>
              <a:tailEnd/>
            </a:ln>
          </p:spPr>
        </p:cxnSp>
        <p:cxnSp>
          <p:nvCxnSpPr>
            <p:cNvPr id="14" name="AutoShape 16"/>
            <p:cNvCxnSpPr>
              <a:cxnSpLocks noChangeShapeType="1"/>
            </p:cNvCxnSpPr>
            <p:nvPr/>
          </p:nvCxnSpPr>
          <p:spPr bwMode="auto">
            <a:xfrm rot="16200000" flipH="1">
              <a:off x="7964451" y="760841"/>
              <a:ext cx="792163" cy="2776537"/>
            </a:xfrm>
            <a:prstGeom prst="bentConnector3">
              <a:avLst>
                <a:gd name="adj1" fmla="val 49898"/>
              </a:avLst>
            </a:prstGeom>
            <a:noFill/>
            <a:ln w="12700">
              <a:solidFill>
                <a:schemeClr val="accent1"/>
              </a:solidFill>
              <a:miter lim="800000"/>
              <a:headEnd/>
              <a:tailEnd/>
            </a:ln>
          </p:spPr>
        </p:cxnSp>
        <p:sp>
          <p:nvSpPr>
            <p:cNvPr id="15" name="Rectangle 14"/>
            <p:cNvSpPr>
              <a:spLocks noChangeArrowheads="1"/>
            </p:cNvSpPr>
            <p:nvPr/>
          </p:nvSpPr>
          <p:spPr bwMode="auto">
            <a:xfrm>
              <a:off x="6160829" y="1065298"/>
              <a:ext cx="1618446" cy="792162"/>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800" dirty="0">
                  <a:solidFill>
                    <a:schemeClr val="bg1"/>
                  </a:solidFill>
                  <a:ea typeface="ＭＳ Ｐゴシック" pitchFamily="50" charset="-128"/>
                </a:rPr>
                <a:t>Restaurant</a:t>
              </a:r>
            </a:p>
            <a:p>
              <a:pPr algn="ctr">
                <a:defRPr/>
              </a:pPr>
              <a:r>
                <a:rPr lang="en-US" altLang="ja-JP" sz="800" dirty="0">
                  <a:solidFill>
                    <a:schemeClr val="bg1"/>
                  </a:solidFill>
                  <a:ea typeface="ＭＳ Ｐゴシック" pitchFamily="50" charset="-128"/>
                </a:rPr>
                <a:t>(100)</a:t>
              </a:r>
            </a:p>
          </p:txBody>
        </p:sp>
        <p:sp>
          <p:nvSpPr>
            <p:cNvPr id="16" name="Rectangle 15"/>
            <p:cNvSpPr>
              <a:spLocks noChangeArrowheads="1"/>
            </p:cNvSpPr>
            <p:nvPr/>
          </p:nvSpPr>
          <p:spPr bwMode="auto">
            <a:xfrm>
              <a:off x="3565486" y="2545192"/>
              <a:ext cx="2074831" cy="790575"/>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800" dirty="0">
                  <a:solidFill>
                    <a:schemeClr val="bg1"/>
                  </a:solidFill>
                  <a:ea typeface="ＭＳ Ｐゴシック" pitchFamily="50" charset="-128"/>
                </a:rPr>
                <a:t>Recent</a:t>
              </a:r>
            </a:p>
            <a:p>
              <a:pPr algn="ctr">
                <a:defRPr/>
              </a:pPr>
              <a:r>
                <a:rPr lang="en-US" altLang="ja-JP" sz="800" dirty="0">
                  <a:solidFill>
                    <a:schemeClr val="bg1"/>
                  </a:solidFill>
                  <a:ea typeface="ＭＳ Ｐゴシック" pitchFamily="50" charset="-128"/>
                </a:rPr>
                <a:t>(50% weightage)</a:t>
              </a:r>
            </a:p>
          </p:txBody>
        </p:sp>
        <p:sp>
          <p:nvSpPr>
            <p:cNvPr id="17" name="Rectangle 16"/>
            <p:cNvSpPr>
              <a:spLocks noChangeArrowheads="1"/>
            </p:cNvSpPr>
            <p:nvPr/>
          </p:nvSpPr>
          <p:spPr bwMode="auto">
            <a:xfrm>
              <a:off x="6338850" y="3266827"/>
              <a:ext cx="1266825" cy="790575"/>
            </a:xfrm>
            <a:prstGeom prst="rect">
              <a:avLst/>
            </a:prstGeom>
            <a:ln>
              <a:headEnd type="none" w="sm" len="sm"/>
              <a:tailEnd type="none" w="sm" len="sm"/>
            </a:ln>
          </p:spPr>
          <p:style>
            <a:lnRef idx="1">
              <a:schemeClr val="dk1"/>
            </a:lnRef>
            <a:fillRef idx="2">
              <a:schemeClr val="dk1"/>
            </a:fillRef>
            <a:effectRef idx="1">
              <a:schemeClr val="dk1"/>
            </a:effectRef>
            <a:fontRef idx="minor">
              <a:schemeClr val="dk1"/>
            </a:fontRef>
          </p:style>
          <p:txBody>
            <a:bodyPr wrap="square" lIns="36000" tIns="36000" rIns="36000" bIns="36000" anchor="ctr"/>
            <a:lstStyle/>
            <a:p>
              <a:pPr algn="ctr">
                <a:defRPr/>
              </a:pPr>
              <a:r>
                <a:rPr lang="en-US" altLang="ja-JP" sz="800" dirty="0">
                  <a:solidFill>
                    <a:schemeClr val="bg1"/>
                  </a:solidFill>
                  <a:ea typeface="ＭＳ Ｐゴシック" pitchFamily="50" charset="-128"/>
                </a:rPr>
                <a:t>Average</a:t>
              </a:r>
            </a:p>
          </p:txBody>
        </p:sp>
        <p:sp>
          <p:nvSpPr>
            <p:cNvPr id="19" name="Rectangle 18"/>
            <p:cNvSpPr>
              <a:spLocks noChangeArrowheads="1"/>
            </p:cNvSpPr>
            <p:nvPr/>
          </p:nvSpPr>
          <p:spPr bwMode="auto">
            <a:xfrm>
              <a:off x="8518523" y="2545192"/>
              <a:ext cx="1985947" cy="790575"/>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800" dirty="0">
                  <a:solidFill>
                    <a:schemeClr val="bg1"/>
                  </a:solidFill>
                  <a:ea typeface="ＭＳ Ｐゴシック" pitchFamily="50" charset="-128"/>
                </a:rPr>
                <a:t>Historical</a:t>
              </a:r>
            </a:p>
            <a:p>
              <a:pPr algn="ctr">
                <a:defRPr/>
              </a:pPr>
              <a:r>
                <a:rPr lang="en-US" altLang="ja-JP" sz="800" dirty="0">
                  <a:solidFill>
                    <a:schemeClr val="bg1"/>
                  </a:solidFill>
                  <a:ea typeface="ＭＳ Ｐゴシック" pitchFamily="50" charset="-128"/>
                </a:rPr>
                <a:t>(50% weightage)</a:t>
              </a:r>
            </a:p>
          </p:txBody>
        </p:sp>
        <p:cxnSp>
          <p:nvCxnSpPr>
            <p:cNvPr id="20" name="Elbow Connector 19"/>
            <p:cNvCxnSpPr/>
            <p:nvPr/>
          </p:nvCxnSpPr>
          <p:spPr>
            <a:xfrm rot="16200000" flipH="1">
              <a:off x="5125391" y="2448655"/>
              <a:ext cx="326349" cy="210056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3" name="Elbow Connector 22"/>
            <p:cNvCxnSpPr/>
            <p:nvPr/>
          </p:nvCxnSpPr>
          <p:spPr>
            <a:xfrm rot="5400000">
              <a:off x="8332737" y="2254730"/>
              <a:ext cx="396157" cy="255822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4" name="AutoShape 16"/>
            <p:cNvCxnSpPr>
              <a:cxnSpLocks noChangeShapeType="1"/>
            </p:cNvCxnSpPr>
            <p:nvPr/>
          </p:nvCxnSpPr>
          <p:spPr bwMode="auto">
            <a:xfrm rot="16200000" flipH="1">
              <a:off x="8003831" y="3058565"/>
              <a:ext cx="792163" cy="2776537"/>
            </a:xfrm>
            <a:prstGeom prst="bentConnector3">
              <a:avLst>
                <a:gd name="adj1" fmla="val 49898"/>
              </a:avLst>
            </a:prstGeom>
            <a:noFill/>
            <a:ln w="12700">
              <a:solidFill>
                <a:schemeClr val="accent1"/>
              </a:solidFill>
              <a:miter lim="800000"/>
              <a:headEnd/>
              <a:tailEnd/>
            </a:ln>
          </p:spPr>
        </p:cxnSp>
        <p:cxnSp>
          <p:nvCxnSpPr>
            <p:cNvPr id="25" name="AutoShape 15"/>
            <p:cNvCxnSpPr>
              <a:cxnSpLocks noChangeShapeType="1"/>
            </p:cNvCxnSpPr>
            <p:nvPr/>
          </p:nvCxnSpPr>
          <p:spPr bwMode="auto">
            <a:xfrm rot="5400000">
              <a:off x="5228881" y="3059356"/>
              <a:ext cx="792163" cy="2773363"/>
            </a:xfrm>
            <a:prstGeom prst="bentConnector3">
              <a:avLst>
                <a:gd name="adj1" fmla="val 49898"/>
              </a:avLst>
            </a:prstGeom>
            <a:noFill/>
            <a:ln w="12700">
              <a:solidFill>
                <a:schemeClr val="accent1"/>
              </a:solidFill>
              <a:miter lim="800000"/>
              <a:headEnd/>
              <a:tailEnd/>
            </a:ln>
          </p:spPr>
        </p:cxnSp>
        <p:sp>
          <p:nvSpPr>
            <p:cNvPr id="26" name="Rectangle 25"/>
            <p:cNvSpPr>
              <a:spLocks noChangeArrowheads="1"/>
            </p:cNvSpPr>
            <p:nvPr/>
          </p:nvSpPr>
          <p:spPr bwMode="auto">
            <a:xfrm>
              <a:off x="3653454" y="4841957"/>
              <a:ext cx="2610580" cy="790575"/>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800" dirty="0">
                  <a:solidFill>
                    <a:schemeClr val="bg1"/>
                  </a:solidFill>
                  <a:ea typeface="ＭＳ Ｐゴシック" pitchFamily="50" charset="-128"/>
                </a:rPr>
                <a:t>Complaints</a:t>
              </a:r>
            </a:p>
            <a:p>
              <a:pPr algn="ctr">
                <a:defRPr/>
              </a:pPr>
              <a:r>
                <a:rPr lang="en-US" altLang="ja-JP" sz="800" dirty="0">
                  <a:solidFill>
                    <a:schemeClr val="bg1"/>
                  </a:solidFill>
                  <a:ea typeface="ＭＳ Ｐゴシック" pitchFamily="50" charset="-128"/>
                </a:rPr>
                <a:t>(-5% per complaint)</a:t>
              </a:r>
            </a:p>
          </p:txBody>
        </p:sp>
        <p:sp>
          <p:nvSpPr>
            <p:cNvPr id="27" name="Rectangle 26"/>
            <p:cNvSpPr>
              <a:spLocks noChangeArrowheads="1"/>
            </p:cNvSpPr>
            <p:nvPr/>
          </p:nvSpPr>
          <p:spPr bwMode="auto">
            <a:xfrm>
              <a:off x="7976568" y="4836264"/>
              <a:ext cx="3039213" cy="790575"/>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800" dirty="0">
                  <a:solidFill>
                    <a:schemeClr val="bg1"/>
                  </a:solidFill>
                  <a:ea typeface="ＭＳ Ｐゴシック" pitchFamily="50" charset="-128"/>
                </a:rPr>
                <a:t>Suspected Food Poisoning</a:t>
              </a:r>
            </a:p>
            <a:p>
              <a:pPr algn="ctr">
                <a:defRPr/>
              </a:pPr>
              <a:r>
                <a:rPr lang="en-US" altLang="ja-JP" sz="800" dirty="0">
                  <a:solidFill>
                    <a:schemeClr val="bg1"/>
                  </a:solidFill>
                  <a:ea typeface="ＭＳ Ｐゴシック" pitchFamily="50" charset="-128"/>
                </a:rPr>
                <a:t>(-7.5% per complaint)</a:t>
              </a:r>
            </a:p>
          </p:txBody>
        </p:sp>
        <p:sp>
          <p:nvSpPr>
            <p:cNvPr id="29" name="Rectangle 28"/>
            <p:cNvSpPr>
              <a:spLocks noChangeArrowheads="1"/>
            </p:cNvSpPr>
            <p:nvPr/>
          </p:nvSpPr>
          <p:spPr bwMode="auto">
            <a:xfrm>
              <a:off x="6338850" y="5508839"/>
              <a:ext cx="1618446" cy="790575"/>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800" dirty="0">
                  <a:solidFill>
                    <a:schemeClr val="bg1"/>
                  </a:solidFill>
                  <a:ea typeface="ＭＳ Ｐゴシック" pitchFamily="50" charset="-128"/>
                </a:rPr>
                <a:t>Final Restaurant Score</a:t>
              </a:r>
            </a:p>
          </p:txBody>
        </p:sp>
        <p:cxnSp>
          <p:nvCxnSpPr>
            <p:cNvPr id="30" name="Elbow Connector 29"/>
            <p:cNvCxnSpPr/>
            <p:nvPr/>
          </p:nvCxnSpPr>
          <p:spPr>
            <a:xfrm rot="5400000">
              <a:off x="8332736" y="4468200"/>
              <a:ext cx="396157" cy="255822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4" name="Elbow Connector 33"/>
            <p:cNvCxnSpPr/>
            <p:nvPr/>
          </p:nvCxnSpPr>
          <p:spPr>
            <a:xfrm rot="16200000" flipH="1">
              <a:off x="5130937" y="4738138"/>
              <a:ext cx="326349" cy="2100569"/>
            </a:xfrm>
            <a:prstGeom prst="bentConnector2">
              <a:avLst/>
            </a:prstGeom>
          </p:spPr>
          <p:style>
            <a:lnRef idx="1">
              <a:schemeClr val="accent1"/>
            </a:lnRef>
            <a:fillRef idx="0">
              <a:schemeClr val="accent1"/>
            </a:fillRef>
            <a:effectRef idx="0">
              <a:schemeClr val="accent1"/>
            </a:effectRef>
            <a:fontRef idx="minor">
              <a:schemeClr val="tx1"/>
            </a:fontRef>
          </p:style>
        </p:cxnSp>
      </p:gr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0957" y="1067526"/>
            <a:ext cx="5130800" cy="1866900"/>
          </a:xfrm>
          <a:prstGeom prst="rect">
            <a:avLst/>
          </a:prstGeom>
        </p:spPr>
      </p:pic>
    </p:spTree>
    <p:extLst>
      <p:ext uri="{BB962C8B-B14F-4D97-AF65-F5344CB8AC3E}">
        <p14:creationId xmlns:p14="http://schemas.microsoft.com/office/powerpoint/2010/main" val="2933403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a:t>Data Analysis</a:t>
            </a:r>
          </a:p>
        </p:txBody>
      </p:sp>
      <p:graphicFrame>
        <p:nvGraphicFramePr>
          <p:cNvPr id="18" name="Table 17"/>
          <p:cNvGraphicFramePr>
            <a:graphicFrameLocks noGrp="1"/>
          </p:cNvGraphicFramePr>
          <p:nvPr>
            <p:extLst>
              <p:ext uri="{D42A27DB-BD31-4B8C-83A1-F6EECF244321}">
                <p14:modId xmlns:p14="http://schemas.microsoft.com/office/powerpoint/2010/main" val="534663790"/>
              </p:ext>
            </p:extLst>
          </p:nvPr>
        </p:nvGraphicFramePr>
        <p:xfrm>
          <a:off x="118410" y="155359"/>
          <a:ext cx="2006600" cy="3088854"/>
        </p:xfrm>
        <a:graphic>
          <a:graphicData uri="http://schemas.openxmlformats.org/drawingml/2006/table">
            <a:tbl>
              <a:tblPr firstRow="1" bandRow="1">
                <a:tableStyleId>{B301B821-A1FF-4177-AEE7-76D212191A09}</a:tableStyleId>
              </a:tblPr>
              <a:tblGrid>
                <a:gridCol w="2006600">
                  <a:extLst>
                    <a:ext uri="{9D8B030D-6E8A-4147-A177-3AD203B41FA5}">
                      <a16:colId xmlns:a16="http://schemas.microsoft.com/office/drawing/2014/main" val="20000"/>
                    </a:ext>
                  </a:extLst>
                </a:gridCol>
              </a:tblGrid>
              <a:tr h="367242">
                <a:tc>
                  <a:txBody>
                    <a:bodyPr/>
                    <a:lstStyle/>
                    <a:p>
                      <a:r>
                        <a:rPr lang="en-US" sz="1400" b="1" dirty="0">
                          <a:solidFill>
                            <a:schemeClr val="tx1"/>
                          </a:solidFill>
                        </a:rPr>
                        <a:t>Executive Summary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67242">
                <a:tc>
                  <a:txBody>
                    <a:bodyPr/>
                    <a:lstStyle/>
                    <a:p>
                      <a:r>
                        <a:rPr lang="en-US" sz="1400" b="1" dirty="0">
                          <a:solidFill>
                            <a:schemeClr val="tx1"/>
                          </a:solidFill>
                        </a:rPr>
                        <a:t>Our Approach</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7242">
                <a:tc>
                  <a:txBody>
                    <a:bodyPr/>
                    <a:lstStyle/>
                    <a:p>
                      <a:r>
                        <a:rPr lang="en-US" sz="1400" b="1" dirty="0">
                          <a:solidFill>
                            <a:schemeClr val="tx1"/>
                          </a:solidFill>
                        </a:rPr>
                        <a:t>Data Clean Up/Transformation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67242">
                <a:tc>
                  <a:txBody>
                    <a:bodyPr/>
                    <a:lstStyle/>
                    <a:p>
                      <a:r>
                        <a:rPr lang="en-US" sz="1400" b="1" dirty="0">
                          <a:solidFill>
                            <a:schemeClr val="tx1"/>
                          </a:solidFill>
                        </a:rPr>
                        <a:t>Normalization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67242">
                <a:tc>
                  <a:txBody>
                    <a:bodyPr/>
                    <a:lstStyle/>
                    <a:p>
                      <a:r>
                        <a:rPr lang="en-US" sz="1400" b="1" dirty="0">
                          <a:solidFill>
                            <a:schemeClr val="tx1"/>
                          </a:solidFill>
                        </a:rPr>
                        <a:t>Data</a:t>
                      </a:r>
                      <a:r>
                        <a:rPr lang="en-US" sz="1400" b="1" baseline="0" dirty="0">
                          <a:solidFill>
                            <a:schemeClr val="tx1"/>
                          </a:solidFill>
                        </a:rPr>
                        <a:t> Design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67242">
                <a:tc>
                  <a:txBody>
                    <a:bodyPr/>
                    <a:lstStyle/>
                    <a:p>
                      <a:r>
                        <a:rPr lang="en-US" sz="1400" b="1" dirty="0">
                          <a:solidFill>
                            <a:srgbClr val="FF0000"/>
                          </a:solidFill>
                        </a:rPr>
                        <a:t>Data Analysis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67242">
                <a:tc>
                  <a:txBody>
                    <a:bodyPr/>
                    <a:lstStyle/>
                    <a:p>
                      <a:r>
                        <a:rPr lang="en-US" sz="1400" b="1" dirty="0">
                          <a:solidFill>
                            <a:schemeClr val="tx1"/>
                          </a:solidFill>
                        </a:rPr>
                        <a:t>Data</a:t>
                      </a:r>
                      <a:r>
                        <a:rPr lang="en-US" sz="1400" b="1" baseline="0" dirty="0">
                          <a:solidFill>
                            <a:schemeClr val="tx1"/>
                          </a:solidFill>
                        </a:rPr>
                        <a:t> Visualization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67242">
                <a:tc>
                  <a:txBody>
                    <a:bodyPr/>
                    <a:lstStyle/>
                    <a:p>
                      <a:r>
                        <a:rPr lang="en-US" sz="1400" b="1" dirty="0">
                          <a:solidFill>
                            <a:schemeClr val="tx1"/>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
        <p:nvSpPr>
          <p:cNvPr id="62" name="Slide Number Placeholder 13"/>
          <p:cNvSpPr>
            <a:spLocks noGrp="1"/>
          </p:cNvSpPr>
          <p:nvPr>
            <p:ph type="sldNum" sz="quarter" idx="12"/>
          </p:nvPr>
        </p:nvSpPr>
        <p:spPr>
          <a:xfrm>
            <a:off x="11138538" y="6383410"/>
            <a:ext cx="773503" cy="228600"/>
          </a:xfrm>
        </p:spPr>
        <p:txBody>
          <a:bodyPr/>
          <a:lstStyle/>
          <a:p>
            <a:r>
              <a:rPr lang="en-US" dirty="0"/>
              <a:t>6</a:t>
            </a:r>
          </a:p>
        </p:txBody>
      </p:sp>
      <p:sp>
        <p:nvSpPr>
          <p:cNvPr id="5" name="TextBox 4"/>
          <p:cNvSpPr txBox="1"/>
          <p:nvPr/>
        </p:nvSpPr>
        <p:spPr>
          <a:xfrm>
            <a:off x="2374770" y="571487"/>
            <a:ext cx="9728460" cy="369332"/>
          </a:xfrm>
          <a:prstGeom prst="rect">
            <a:avLst/>
          </a:prstGeom>
          <a:noFill/>
        </p:spPr>
        <p:txBody>
          <a:bodyPr wrap="square" rtlCol="0">
            <a:spAutoFit/>
          </a:bodyPr>
          <a:lstStyle/>
          <a:p>
            <a:r>
              <a:rPr lang="en-US" dirty="0"/>
              <a:t>Restaurant Score Generated</a:t>
            </a:r>
          </a:p>
        </p:txBody>
      </p:sp>
      <p:pic>
        <p:nvPicPr>
          <p:cNvPr id="22" name="Picture 21"/>
          <p:cNvPicPr>
            <a:picLocks noChangeAspect="1"/>
          </p:cNvPicPr>
          <p:nvPr/>
        </p:nvPicPr>
        <p:blipFill rotWithShape="1">
          <a:blip r:embed="rId3">
            <a:extLst>
              <a:ext uri="{28A0092B-C50C-407E-A947-70E740481C1C}">
                <a14:useLocalDpi xmlns:a14="http://schemas.microsoft.com/office/drawing/2010/main" val="0"/>
              </a:ext>
            </a:extLst>
          </a:blip>
          <a:srcRect l="8636" t="1803"/>
          <a:stretch/>
        </p:blipFill>
        <p:spPr>
          <a:xfrm>
            <a:off x="5454650" y="3367782"/>
            <a:ext cx="3568700" cy="3015628"/>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9197" y="1017399"/>
            <a:ext cx="6123383" cy="2329204"/>
          </a:xfrm>
          <a:prstGeom prst="rect">
            <a:avLst/>
          </a:prstGeom>
        </p:spPr>
      </p:pic>
      <p:grpSp>
        <p:nvGrpSpPr>
          <p:cNvPr id="12" name="Group 11"/>
          <p:cNvGrpSpPr/>
          <p:nvPr/>
        </p:nvGrpSpPr>
        <p:grpSpPr>
          <a:xfrm>
            <a:off x="9422544" y="155359"/>
            <a:ext cx="2657512" cy="2546096"/>
            <a:chOff x="3565486" y="1065298"/>
            <a:chExt cx="7450295" cy="5234116"/>
          </a:xfrm>
        </p:grpSpPr>
        <p:cxnSp>
          <p:nvCxnSpPr>
            <p:cNvPr id="13" name="AutoShape 15"/>
            <p:cNvCxnSpPr>
              <a:cxnSpLocks noChangeShapeType="1"/>
            </p:cNvCxnSpPr>
            <p:nvPr/>
          </p:nvCxnSpPr>
          <p:spPr bwMode="auto">
            <a:xfrm rot="5400000">
              <a:off x="5189501" y="762428"/>
              <a:ext cx="792163" cy="2773363"/>
            </a:xfrm>
            <a:prstGeom prst="bentConnector3">
              <a:avLst>
                <a:gd name="adj1" fmla="val 49898"/>
              </a:avLst>
            </a:prstGeom>
            <a:noFill/>
            <a:ln w="12700">
              <a:solidFill>
                <a:schemeClr val="accent1"/>
              </a:solidFill>
              <a:miter lim="800000"/>
              <a:headEnd/>
              <a:tailEnd/>
            </a:ln>
          </p:spPr>
        </p:cxnSp>
        <p:cxnSp>
          <p:nvCxnSpPr>
            <p:cNvPr id="14" name="AutoShape 16"/>
            <p:cNvCxnSpPr>
              <a:cxnSpLocks noChangeShapeType="1"/>
            </p:cNvCxnSpPr>
            <p:nvPr/>
          </p:nvCxnSpPr>
          <p:spPr bwMode="auto">
            <a:xfrm rot="16200000" flipH="1">
              <a:off x="7964451" y="760841"/>
              <a:ext cx="792163" cy="2776537"/>
            </a:xfrm>
            <a:prstGeom prst="bentConnector3">
              <a:avLst>
                <a:gd name="adj1" fmla="val 49898"/>
              </a:avLst>
            </a:prstGeom>
            <a:noFill/>
            <a:ln w="12700">
              <a:solidFill>
                <a:schemeClr val="accent1"/>
              </a:solidFill>
              <a:miter lim="800000"/>
              <a:headEnd/>
              <a:tailEnd/>
            </a:ln>
          </p:spPr>
        </p:cxnSp>
        <p:sp>
          <p:nvSpPr>
            <p:cNvPr id="15" name="Rectangle 14"/>
            <p:cNvSpPr>
              <a:spLocks noChangeArrowheads="1"/>
            </p:cNvSpPr>
            <p:nvPr/>
          </p:nvSpPr>
          <p:spPr bwMode="auto">
            <a:xfrm>
              <a:off x="6160829" y="1065298"/>
              <a:ext cx="1618446" cy="792162"/>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800" dirty="0">
                  <a:solidFill>
                    <a:schemeClr val="bg1"/>
                  </a:solidFill>
                  <a:ea typeface="ＭＳ Ｐゴシック" pitchFamily="50" charset="-128"/>
                </a:rPr>
                <a:t>Restaurant</a:t>
              </a:r>
            </a:p>
            <a:p>
              <a:pPr algn="ctr">
                <a:defRPr/>
              </a:pPr>
              <a:r>
                <a:rPr lang="en-US" altLang="ja-JP" sz="800" dirty="0">
                  <a:solidFill>
                    <a:schemeClr val="bg1"/>
                  </a:solidFill>
                  <a:ea typeface="ＭＳ Ｐゴシック" pitchFamily="50" charset="-128"/>
                </a:rPr>
                <a:t>(100)</a:t>
              </a:r>
            </a:p>
          </p:txBody>
        </p:sp>
        <p:sp>
          <p:nvSpPr>
            <p:cNvPr id="16" name="Rectangle 15"/>
            <p:cNvSpPr>
              <a:spLocks noChangeArrowheads="1"/>
            </p:cNvSpPr>
            <p:nvPr/>
          </p:nvSpPr>
          <p:spPr bwMode="auto">
            <a:xfrm>
              <a:off x="3565486" y="2545192"/>
              <a:ext cx="2074831" cy="790575"/>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800" dirty="0">
                  <a:solidFill>
                    <a:schemeClr val="bg1"/>
                  </a:solidFill>
                  <a:ea typeface="ＭＳ Ｐゴシック" pitchFamily="50" charset="-128"/>
                </a:rPr>
                <a:t>Recent</a:t>
              </a:r>
            </a:p>
            <a:p>
              <a:pPr algn="ctr">
                <a:defRPr/>
              </a:pPr>
              <a:r>
                <a:rPr lang="en-US" altLang="ja-JP" sz="800" dirty="0">
                  <a:solidFill>
                    <a:schemeClr val="bg1"/>
                  </a:solidFill>
                  <a:ea typeface="ＭＳ Ｐゴシック" pitchFamily="50" charset="-128"/>
                </a:rPr>
                <a:t>(50% weightage)</a:t>
              </a:r>
            </a:p>
          </p:txBody>
        </p:sp>
        <p:sp>
          <p:nvSpPr>
            <p:cNvPr id="17" name="Rectangle 16"/>
            <p:cNvSpPr>
              <a:spLocks noChangeArrowheads="1"/>
            </p:cNvSpPr>
            <p:nvPr/>
          </p:nvSpPr>
          <p:spPr bwMode="auto">
            <a:xfrm>
              <a:off x="6338850" y="3266827"/>
              <a:ext cx="1266825" cy="790575"/>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800" dirty="0">
                  <a:solidFill>
                    <a:schemeClr val="bg1"/>
                  </a:solidFill>
                  <a:ea typeface="ＭＳ Ｐゴシック" pitchFamily="50" charset="-128"/>
                </a:rPr>
                <a:t>Average</a:t>
              </a:r>
            </a:p>
          </p:txBody>
        </p:sp>
        <p:sp>
          <p:nvSpPr>
            <p:cNvPr id="19" name="Rectangle 18"/>
            <p:cNvSpPr>
              <a:spLocks noChangeArrowheads="1"/>
            </p:cNvSpPr>
            <p:nvPr/>
          </p:nvSpPr>
          <p:spPr bwMode="auto">
            <a:xfrm>
              <a:off x="8518523" y="2545192"/>
              <a:ext cx="1985947" cy="790575"/>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800" dirty="0">
                  <a:solidFill>
                    <a:schemeClr val="bg1"/>
                  </a:solidFill>
                  <a:ea typeface="ＭＳ Ｐゴシック" pitchFamily="50" charset="-128"/>
                </a:rPr>
                <a:t>Historical</a:t>
              </a:r>
            </a:p>
            <a:p>
              <a:pPr algn="ctr">
                <a:defRPr/>
              </a:pPr>
              <a:r>
                <a:rPr lang="en-US" altLang="ja-JP" sz="800" dirty="0">
                  <a:solidFill>
                    <a:schemeClr val="bg1"/>
                  </a:solidFill>
                  <a:ea typeface="ＭＳ Ｐゴシック" pitchFamily="50" charset="-128"/>
                </a:rPr>
                <a:t>(50% weightage)</a:t>
              </a:r>
            </a:p>
          </p:txBody>
        </p:sp>
        <p:cxnSp>
          <p:nvCxnSpPr>
            <p:cNvPr id="20" name="Elbow Connector 19"/>
            <p:cNvCxnSpPr/>
            <p:nvPr/>
          </p:nvCxnSpPr>
          <p:spPr>
            <a:xfrm rot="16200000" flipH="1">
              <a:off x="5125391" y="2448655"/>
              <a:ext cx="326349" cy="210056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3" name="Elbow Connector 22"/>
            <p:cNvCxnSpPr/>
            <p:nvPr/>
          </p:nvCxnSpPr>
          <p:spPr>
            <a:xfrm rot="5400000">
              <a:off x="8332737" y="2254730"/>
              <a:ext cx="396157" cy="255822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4" name="AutoShape 16"/>
            <p:cNvCxnSpPr>
              <a:cxnSpLocks noChangeShapeType="1"/>
            </p:cNvCxnSpPr>
            <p:nvPr/>
          </p:nvCxnSpPr>
          <p:spPr bwMode="auto">
            <a:xfrm rot="16200000" flipH="1">
              <a:off x="8003831" y="3058565"/>
              <a:ext cx="792163" cy="2776537"/>
            </a:xfrm>
            <a:prstGeom prst="bentConnector3">
              <a:avLst>
                <a:gd name="adj1" fmla="val 49898"/>
              </a:avLst>
            </a:prstGeom>
            <a:noFill/>
            <a:ln w="12700">
              <a:solidFill>
                <a:schemeClr val="accent1"/>
              </a:solidFill>
              <a:miter lim="800000"/>
              <a:headEnd/>
              <a:tailEnd/>
            </a:ln>
          </p:spPr>
        </p:cxnSp>
        <p:cxnSp>
          <p:nvCxnSpPr>
            <p:cNvPr id="25" name="AutoShape 15"/>
            <p:cNvCxnSpPr>
              <a:cxnSpLocks noChangeShapeType="1"/>
            </p:cNvCxnSpPr>
            <p:nvPr/>
          </p:nvCxnSpPr>
          <p:spPr bwMode="auto">
            <a:xfrm rot="5400000">
              <a:off x="5228881" y="3059356"/>
              <a:ext cx="792163" cy="2773363"/>
            </a:xfrm>
            <a:prstGeom prst="bentConnector3">
              <a:avLst>
                <a:gd name="adj1" fmla="val 49898"/>
              </a:avLst>
            </a:prstGeom>
            <a:noFill/>
            <a:ln w="12700">
              <a:solidFill>
                <a:schemeClr val="accent1"/>
              </a:solidFill>
              <a:miter lim="800000"/>
              <a:headEnd/>
              <a:tailEnd/>
            </a:ln>
          </p:spPr>
        </p:cxnSp>
        <p:sp>
          <p:nvSpPr>
            <p:cNvPr id="26" name="Rectangle 25"/>
            <p:cNvSpPr>
              <a:spLocks noChangeArrowheads="1"/>
            </p:cNvSpPr>
            <p:nvPr/>
          </p:nvSpPr>
          <p:spPr bwMode="auto">
            <a:xfrm>
              <a:off x="3653454" y="4841957"/>
              <a:ext cx="2610580" cy="790575"/>
            </a:xfrm>
            <a:prstGeom prst="rect">
              <a:avLst/>
            </a:prstGeom>
            <a:ln>
              <a:headEnd type="none" w="sm" len="sm"/>
              <a:tailEnd type="none" w="sm" len="sm"/>
            </a:ln>
          </p:spPr>
          <p:style>
            <a:lnRef idx="1">
              <a:schemeClr val="dk1"/>
            </a:lnRef>
            <a:fillRef idx="2">
              <a:schemeClr val="dk1"/>
            </a:fillRef>
            <a:effectRef idx="1">
              <a:schemeClr val="dk1"/>
            </a:effectRef>
            <a:fontRef idx="minor">
              <a:schemeClr val="dk1"/>
            </a:fontRef>
          </p:style>
          <p:txBody>
            <a:bodyPr wrap="square" lIns="36000" tIns="36000" rIns="36000" bIns="36000" anchor="ctr"/>
            <a:lstStyle/>
            <a:p>
              <a:pPr algn="ctr">
                <a:defRPr/>
              </a:pPr>
              <a:r>
                <a:rPr lang="en-US" altLang="ja-JP" sz="800" dirty="0">
                  <a:solidFill>
                    <a:schemeClr val="bg1"/>
                  </a:solidFill>
                  <a:ea typeface="ＭＳ Ｐゴシック" pitchFamily="50" charset="-128"/>
                </a:rPr>
                <a:t>Complaints</a:t>
              </a:r>
            </a:p>
            <a:p>
              <a:pPr algn="ctr">
                <a:defRPr/>
              </a:pPr>
              <a:r>
                <a:rPr lang="en-US" altLang="ja-JP" sz="800" dirty="0">
                  <a:solidFill>
                    <a:schemeClr val="bg1"/>
                  </a:solidFill>
                  <a:ea typeface="ＭＳ Ｐゴシック" pitchFamily="50" charset="-128"/>
                </a:rPr>
                <a:t>(-5% per complaint)</a:t>
              </a:r>
            </a:p>
          </p:txBody>
        </p:sp>
        <p:sp>
          <p:nvSpPr>
            <p:cNvPr id="27" name="Rectangle 26"/>
            <p:cNvSpPr>
              <a:spLocks noChangeArrowheads="1"/>
            </p:cNvSpPr>
            <p:nvPr/>
          </p:nvSpPr>
          <p:spPr bwMode="auto">
            <a:xfrm>
              <a:off x="7976568" y="4836264"/>
              <a:ext cx="3039213" cy="790575"/>
            </a:xfrm>
            <a:prstGeom prst="rect">
              <a:avLst/>
            </a:prstGeom>
            <a:ln>
              <a:headEnd type="none" w="sm" len="sm"/>
              <a:tailEnd type="none" w="sm" len="sm"/>
            </a:ln>
          </p:spPr>
          <p:style>
            <a:lnRef idx="1">
              <a:schemeClr val="dk1"/>
            </a:lnRef>
            <a:fillRef idx="2">
              <a:schemeClr val="dk1"/>
            </a:fillRef>
            <a:effectRef idx="1">
              <a:schemeClr val="dk1"/>
            </a:effectRef>
            <a:fontRef idx="minor">
              <a:schemeClr val="dk1"/>
            </a:fontRef>
          </p:style>
          <p:txBody>
            <a:bodyPr wrap="square" lIns="36000" tIns="36000" rIns="36000" bIns="36000" anchor="ctr"/>
            <a:lstStyle/>
            <a:p>
              <a:pPr algn="ctr">
                <a:defRPr/>
              </a:pPr>
              <a:r>
                <a:rPr lang="en-US" altLang="ja-JP" sz="800" dirty="0">
                  <a:solidFill>
                    <a:schemeClr val="bg1"/>
                  </a:solidFill>
                  <a:ea typeface="ＭＳ Ｐゴシック" pitchFamily="50" charset="-128"/>
                </a:rPr>
                <a:t>Suspected Food Poisoning</a:t>
              </a:r>
            </a:p>
            <a:p>
              <a:pPr algn="ctr">
                <a:defRPr/>
              </a:pPr>
              <a:r>
                <a:rPr lang="en-US" altLang="ja-JP" sz="800" dirty="0">
                  <a:solidFill>
                    <a:schemeClr val="bg1"/>
                  </a:solidFill>
                  <a:ea typeface="ＭＳ Ｐゴシック" pitchFamily="50" charset="-128"/>
                </a:rPr>
                <a:t>(-7.5% per complaint)</a:t>
              </a:r>
            </a:p>
          </p:txBody>
        </p:sp>
        <p:sp>
          <p:nvSpPr>
            <p:cNvPr id="29" name="Rectangle 28"/>
            <p:cNvSpPr>
              <a:spLocks noChangeArrowheads="1"/>
            </p:cNvSpPr>
            <p:nvPr/>
          </p:nvSpPr>
          <p:spPr bwMode="auto">
            <a:xfrm>
              <a:off x="6338850" y="5508839"/>
              <a:ext cx="1618446" cy="790575"/>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800" dirty="0">
                  <a:solidFill>
                    <a:schemeClr val="bg1"/>
                  </a:solidFill>
                  <a:ea typeface="ＭＳ Ｐゴシック" pitchFamily="50" charset="-128"/>
                </a:rPr>
                <a:t>Final Restaurant Score</a:t>
              </a:r>
            </a:p>
          </p:txBody>
        </p:sp>
        <p:cxnSp>
          <p:nvCxnSpPr>
            <p:cNvPr id="30" name="Elbow Connector 29"/>
            <p:cNvCxnSpPr>
              <a:endCxn id="29" idx="3"/>
            </p:cNvCxnSpPr>
            <p:nvPr/>
          </p:nvCxnSpPr>
          <p:spPr>
            <a:xfrm rot="10800000" flipV="1">
              <a:off x="7957297" y="5549237"/>
              <a:ext cx="1852633" cy="354891"/>
            </a:xfrm>
            <a:prstGeom prst="bentConnector3">
              <a:avLst>
                <a:gd name="adj1" fmla="val 33"/>
              </a:avLst>
            </a:prstGeom>
          </p:spPr>
          <p:style>
            <a:lnRef idx="1">
              <a:schemeClr val="accent1"/>
            </a:lnRef>
            <a:fillRef idx="0">
              <a:schemeClr val="accent1"/>
            </a:fillRef>
            <a:effectRef idx="0">
              <a:schemeClr val="accent1"/>
            </a:effectRef>
            <a:fontRef idx="minor">
              <a:schemeClr val="tx1"/>
            </a:fontRef>
          </p:style>
        </p:cxnSp>
        <p:cxnSp>
          <p:nvCxnSpPr>
            <p:cNvPr id="34" name="Elbow Connector 33"/>
            <p:cNvCxnSpPr/>
            <p:nvPr/>
          </p:nvCxnSpPr>
          <p:spPr>
            <a:xfrm rot="16200000" flipH="1">
              <a:off x="5130937" y="4738138"/>
              <a:ext cx="326349" cy="2100569"/>
            </a:xfrm>
            <a:prstGeom prst="bentConnector2">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93675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a:t>Data Analysis</a:t>
            </a:r>
          </a:p>
        </p:txBody>
      </p:sp>
      <p:graphicFrame>
        <p:nvGraphicFramePr>
          <p:cNvPr id="18" name="Table 17"/>
          <p:cNvGraphicFramePr>
            <a:graphicFrameLocks noGrp="1"/>
          </p:cNvGraphicFramePr>
          <p:nvPr>
            <p:extLst>
              <p:ext uri="{D42A27DB-BD31-4B8C-83A1-F6EECF244321}">
                <p14:modId xmlns:p14="http://schemas.microsoft.com/office/powerpoint/2010/main" val="723363386"/>
              </p:ext>
            </p:extLst>
          </p:nvPr>
        </p:nvGraphicFramePr>
        <p:xfrm>
          <a:off x="118410" y="155359"/>
          <a:ext cx="2006600" cy="3088854"/>
        </p:xfrm>
        <a:graphic>
          <a:graphicData uri="http://schemas.openxmlformats.org/drawingml/2006/table">
            <a:tbl>
              <a:tblPr firstRow="1" bandRow="1">
                <a:tableStyleId>{B301B821-A1FF-4177-AEE7-76D212191A09}</a:tableStyleId>
              </a:tblPr>
              <a:tblGrid>
                <a:gridCol w="2006600">
                  <a:extLst>
                    <a:ext uri="{9D8B030D-6E8A-4147-A177-3AD203B41FA5}">
                      <a16:colId xmlns:a16="http://schemas.microsoft.com/office/drawing/2014/main" val="20000"/>
                    </a:ext>
                  </a:extLst>
                </a:gridCol>
              </a:tblGrid>
              <a:tr h="367242">
                <a:tc>
                  <a:txBody>
                    <a:bodyPr/>
                    <a:lstStyle/>
                    <a:p>
                      <a:r>
                        <a:rPr lang="en-US" sz="1400" b="1" dirty="0">
                          <a:solidFill>
                            <a:schemeClr val="tx1"/>
                          </a:solidFill>
                        </a:rPr>
                        <a:t>Executive Summary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67242">
                <a:tc>
                  <a:txBody>
                    <a:bodyPr/>
                    <a:lstStyle/>
                    <a:p>
                      <a:r>
                        <a:rPr lang="en-US" sz="1400" b="1" dirty="0">
                          <a:solidFill>
                            <a:schemeClr val="tx1"/>
                          </a:solidFill>
                        </a:rPr>
                        <a:t>Our Approach</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7242">
                <a:tc>
                  <a:txBody>
                    <a:bodyPr/>
                    <a:lstStyle/>
                    <a:p>
                      <a:r>
                        <a:rPr lang="en-US" sz="1400" b="1" dirty="0">
                          <a:solidFill>
                            <a:schemeClr val="tx1"/>
                          </a:solidFill>
                        </a:rPr>
                        <a:t>Data Clean Up/Transformation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67242">
                <a:tc>
                  <a:txBody>
                    <a:bodyPr/>
                    <a:lstStyle/>
                    <a:p>
                      <a:r>
                        <a:rPr lang="en-US" sz="1400" b="1" dirty="0">
                          <a:solidFill>
                            <a:schemeClr val="tx1"/>
                          </a:solidFill>
                        </a:rPr>
                        <a:t>Normalization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67242">
                <a:tc>
                  <a:txBody>
                    <a:bodyPr/>
                    <a:lstStyle/>
                    <a:p>
                      <a:r>
                        <a:rPr lang="en-US" sz="1400" b="1" dirty="0">
                          <a:solidFill>
                            <a:schemeClr val="tx1"/>
                          </a:solidFill>
                        </a:rPr>
                        <a:t>Data</a:t>
                      </a:r>
                      <a:r>
                        <a:rPr lang="en-US" sz="1400" b="1" baseline="0" dirty="0">
                          <a:solidFill>
                            <a:schemeClr val="tx1"/>
                          </a:solidFill>
                        </a:rPr>
                        <a:t> Design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67242">
                <a:tc>
                  <a:txBody>
                    <a:bodyPr/>
                    <a:lstStyle/>
                    <a:p>
                      <a:r>
                        <a:rPr lang="en-US" sz="1400" b="1" dirty="0">
                          <a:solidFill>
                            <a:srgbClr val="FF0000"/>
                          </a:solidFill>
                        </a:rPr>
                        <a:t>Data Analysis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67242">
                <a:tc>
                  <a:txBody>
                    <a:bodyPr/>
                    <a:lstStyle/>
                    <a:p>
                      <a:r>
                        <a:rPr lang="en-US" sz="1400" b="1" dirty="0">
                          <a:solidFill>
                            <a:schemeClr val="tx1"/>
                          </a:solidFill>
                        </a:rPr>
                        <a:t>Data</a:t>
                      </a:r>
                      <a:r>
                        <a:rPr lang="en-US" sz="1400" b="1" baseline="0" dirty="0">
                          <a:solidFill>
                            <a:schemeClr val="tx1"/>
                          </a:solidFill>
                        </a:rPr>
                        <a:t> Visualization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67242">
                <a:tc>
                  <a:txBody>
                    <a:bodyPr/>
                    <a:lstStyle/>
                    <a:p>
                      <a:r>
                        <a:rPr lang="en-US" sz="1400" b="1" dirty="0">
                          <a:solidFill>
                            <a:schemeClr val="tx1"/>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
        <p:nvSpPr>
          <p:cNvPr id="5" name="TextBox 4"/>
          <p:cNvSpPr txBox="1"/>
          <p:nvPr/>
        </p:nvSpPr>
        <p:spPr>
          <a:xfrm>
            <a:off x="2374770" y="571487"/>
            <a:ext cx="9728460" cy="369332"/>
          </a:xfrm>
          <a:prstGeom prst="rect">
            <a:avLst/>
          </a:prstGeom>
          <a:noFill/>
        </p:spPr>
        <p:txBody>
          <a:bodyPr wrap="square" rtlCol="0">
            <a:spAutoFit/>
          </a:bodyPr>
          <a:lstStyle/>
          <a:p>
            <a:r>
              <a:rPr lang="en-US" dirty="0"/>
              <a:t>Final Restaurant Score Generated</a:t>
            </a:r>
          </a:p>
        </p:txBody>
      </p:sp>
      <p:grpSp>
        <p:nvGrpSpPr>
          <p:cNvPr id="12" name="Group 11"/>
          <p:cNvGrpSpPr/>
          <p:nvPr/>
        </p:nvGrpSpPr>
        <p:grpSpPr>
          <a:xfrm>
            <a:off x="9422544" y="155359"/>
            <a:ext cx="2695612" cy="2546096"/>
            <a:chOff x="3565486" y="1065298"/>
            <a:chExt cx="7557107" cy="5234116"/>
          </a:xfrm>
        </p:grpSpPr>
        <p:cxnSp>
          <p:nvCxnSpPr>
            <p:cNvPr id="13" name="AutoShape 15"/>
            <p:cNvCxnSpPr>
              <a:cxnSpLocks noChangeShapeType="1"/>
            </p:cNvCxnSpPr>
            <p:nvPr/>
          </p:nvCxnSpPr>
          <p:spPr bwMode="auto">
            <a:xfrm rot="5400000">
              <a:off x="5189501" y="762428"/>
              <a:ext cx="792163" cy="2773363"/>
            </a:xfrm>
            <a:prstGeom prst="bentConnector3">
              <a:avLst>
                <a:gd name="adj1" fmla="val 49898"/>
              </a:avLst>
            </a:prstGeom>
            <a:noFill/>
            <a:ln w="12700">
              <a:solidFill>
                <a:schemeClr val="accent1"/>
              </a:solidFill>
              <a:miter lim="800000"/>
              <a:headEnd/>
              <a:tailEnd/>
            </a:ln>
          </p:spPr>
        </p:cxnSp>
        <p:cxnSp>
          <p:nvCxnSpPr>
            <p:cNvPr id="14" name="AutoShape 16"/>
            <p:cNvCxnSpPr>
              <a:cxnSpLocks noChangeShapeType="1"/>
            </p:cNvCxnSpPr>
            <p:nvPr/>
          </p:nvCxnSpPr>
          <p:spPr bwMode="auto">
            <a:xfrm rot="16200000" flipH="1">
              <a:off x="7964451" y="760841"/>
              <a:ext cx="792163" cy="2776537"/>
            </a:xfrm>
            <a:prstGeom prst="bentConnector3">
              <a:avLst>
                <a:gd name="adj1" fmla="val 49898"/>
              </a:avLst>
            </a:prstGeom>
            <a:noFill/>
            <a:ln w="12700">
              <a:solidFill>
                <a:schemeClr val="accent1"/>
              </a:solidFill>
              <a:miter lim="800000"/>
              <a:headEnd/>
              <a:tailEnd/>
            </a:ln>
          </p:spPr>
        </p:cxnSp>
        <p:sp>
          <p:nvSpPr>
            <p:cNvPr id="15" name="Rectangle 14"/>
            <p:cNvSpPr>
              <a:spLocks noChangeArrowheads="1"/>
            </p:cNvSpPr>
            <p:nvPr/>
          </p:nvSpPr>
          <p:spPr bwMode="auto">
            <a:xfrm>
              <a:off x="6160829" y="1065298"/>
              <a:ext cx="1618446" cy="792162"/>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800" dirty="0">
                  <a:solidFill>
                    <a:schemeClr val="bg1"/>
                  </a:solidFill>
                  <a:ea typeface="ＭＳ Ｐゴシック" pitchFamily="50" charset="-128"/>
                </a:rPr>
                <a:t>Restaurant</a:t>
              </a:r>
            </a:p>
            <a:p>
              <a:pPr algn="ctr">
                <a:defRPr/>
              </a:pPr>
              <a:r>
                <a:rPr lang="en-US" altLang="ja-JP" sz="800" dirty="0">
                  <a:solidFill>
                    <a:schemeClr val="bg1"/>
                  </a:solidFill>
                  <a:ea typeface="ＭＳ Ｐゴシック" pitchFamily="50" charset="-128"/>
                </a:rPr>
                <a:t>(100)</a:t>
              </a:r>
            </a:p>
          </p:txBody>
        </p:sp>
        <p:sp>
          <p:nvSpPr>
            <p:cNvPr id="16" name="Rectangle 15"/>
            <p:cNvSpPr>
              <a:spLocks noChangeArrowheads="1"/>
            </p:cNvSpPr>
            <p:nvPr/>
          </p:nvSpPr>
          <p:spPr bwMode="auto">
            <a:xfrm>
              <a:off x="3565486" y="2545192"/>
              <a:ext cx="2074831" cy="790575"/>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800" dirty="0">
                  <a:solidFill>
                    <a:schemeClr val="bg1"/>
                  </a:solidFill>
                  <a:ea typeface="ＭＳ Ｐゴシック" pitchFamily="50" charset="-128"/>
                </a:rPr>
                <a:t>Recent</a:t>
              </a:r>
            </a:p>
            <a:p>
              <a:pPr algn="ctr">
                <a:defRPr/>
              </a:pPr>
              <a:r>
                <a:rPr lang="en-US" altLang="ja-JP" sz="800" dirty="0">
                  <a:solidFill>
                    <a:schemeClr val="bg1"/>
                  </a:solidFill>
                  <a:ea typeface="ＭＳ Ｐゴシック" pitchFamily="50" charset="-128"/>
                </a:rPr>
                <a:t>(50% weightage)</a:t>
              </a:r>
            </a:p>
          </p:txBody>
        </p:sp>
        <p:sp>
          <p:nvSpPr>
            <p:cNvPr id="17" name="Rectangle 16"/>
            <p:cNvSpPr>
              <a:spLocks noChangeArrowheads="1"/>
            </p:cNvSpPr>
            <p:nvPr/>
          </p:nvSpPr>
          <p:spPr bwMode="auto">
            <a:xfrm>
              <a:off x="6338850" y="3266827"/>
              <a:ext cx="1266825" cy="790575"/>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800" dirty="0">
                  <a:solidFill>
                    <a:schemeClr val="bg1"/>
                  </a:solidFill>
                  <a:ea typeface="ＭＳ Ｐゴシック" pitchFamily="50" charset="-128"/>
                </a:rPr>
                <a:t>Average</a:t>
              </a:r>
            </a:p>
          </p:txBody>
        </p:sp>
        <p:sp>
          <p:nvSpPr>
            <p:cNvPr id="19" name="Rectangle 18"/>
            <p:cNvSpPr>
              <a:spLocks noChangeArrowheads="1"/>
            </p:cNvSpPr>
            <p:nvPr/>
          </p:nvSpPr>
          <p:spPr bwMode="auto">
            <a:xfrm>
              <a:off x="8518523" y="2545192"/>
              <a:ext cx="1985947" cy="790575"/>
            </a:xfrm>
            <a:prstGeom prst="rect">
              <a:avLst/>
            </a:prstGeom>
            <a:solidFill>
              <a:schemeClr val="accent1"/>
            </a:solidFill>
            <a:ln w="12700" algn="ctr">
              <a:solidFill>
                <a:schemeClr val="bg1"/>
              </a:solidFill>
              <a:miter lim="800000"/>
              <a:headEnd type="none" w="sm" len="sm"/>
              <a:tailEnd type="none" w="sm" len="sm"/>
            </a:ln>
          </p:spPr>
          <p:txBody>
            <a:bodyPr wrap="square" lIns="36000" tIns="36000" rIns="36000" bIns="36000" anchor="ctr"/>
            <a:lstStyle/>
            <a:p>
              <a:pPr algn="ctr">
                <a:defRPr/>
              </a:pPr>
              <a:r>
                <a:rPr lang="en-US" altLang="ja-JP" sz="800" dirty="0">
                  <a:solidFill>
                    <a:schemeClr val="bg1"/>
                  </a:solidFill>
                  <a:ea typeface="ＭＳ Ｐゴシック" pitchFamily="50" charset="-128"/>
                </a:rPr>
                <a:t>Historical</a:t>
              </a:r>
            </a:p>
            <a:p>
              <a:pPr algn="ctr">
                <a:defRPr/>
              </a:pPr>
              <a:r>
                <a:rPr lang="en-US" altLang="ja-JP" sz="800" dirty="0">
                  <a:solidFill>
                    <a:schemeClr val="bg1"/>
                  </a:solidFill>
                  <a:ea typeface="ＭＳ Ｐゴシック" pitchFamily="50" charset="-128"/>
                </a:rPr>
                <a:t>(50% weightage)</a:t>
              </a:r>
            </a:p>
          </p:txBody>
        </p:sp>
        <p:cxnSp>
          <p:nvCxnSpPr>
            <p:cNvPr id="20" name="Elbow Connector 19"/>
            <p:cNvCxnSpPr/>
            <p:nvPr/>
          </p:nvCxnSpPr>
          <p:spPr>
            <a:xfrm rot="16200000" flipH="1">
              <a:off x="5125391" y="2448655"/>
              <a:ext cx="326349" cy="210056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3" name="Elbow Connector 22"/>
            <p:cNvCxnSpPr/>
            <p:nvPr/>
          </p:nvCxnSpPr>
          <p:spPr>
            <a:xfrm rot="5400000">
              <a:off x="8332737" y="2254730"/>
              <a:ext cx="396157" cy="255822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4" name="AutoShape 16"/>
            <p:cNvCxnSpPr>
              <a:cxnSpLocks noChangeShapeType="1"/>
            </p:cNvCxnSpPr>
            <p:nvPr/>
          </p:nvCxnSpPr>
          <p:spPr bwMode="auto">
            <a:xfrm rot="16200000" flipH="1">
              <a:off x="8003831" y="3058565"/>
              <a:ext cx="792163" cy="2776537"/>
            </a:xfrm>
            <a:prstGeom prst="bentConnector3">
              <a:avLst>
                <a:gd name="adj1" fmla="val 49898"/>
              </a:avLst>
            </a:prstGeom>
            <a:noFill/>
            <a:ln w="12700">
              <a:solidFill>
                <a:schemeClr val="accent1"/>
              </a:solidFill>
              <a:miter lim="800000"/>
              <a:headEnd/>
              <a:tailEnd/>
            </a:ln>
          </p:spPr>
        </p:cxnSp>
        <p:cxnSp>
          <p:nvCxnSpPr>
            <p:cNvPr id="25" name="AutoShape 15"/>
            <p:cNvCxnSpPr>
              <a:cxnSpLocks noChangeShapeType="1"/>
            </p:cNvCxnSpPr>
            <p:nvPr/>
          </p:nvCxnSpPr>
          <p:spPr bwMode="auto">
            <a:xfrm rot="5400000">
              <a:off x="5228881" y="3059356"/>
              <a:ext cx="792163" cy="2773363"/>
            </a:xfrm>
            <a:prstGeom prst="bentConnector3">
              <a:avLst>
                <a:gd name="adj1" fmla="val 49898"/>
              </a:avLst>
            </a:prstGeom>
            <a:noFill/>
            <a:ln w="12700">
              <a:solidFill>
                <a:schemeClr val="accent1"/>
              </a:solidFill>
              <a:miter lim="800000"/>
              <a:headEnd/>
              <a:tailEnd/>
            </a:ln>
          </p:spPr>
        </p:cxnSp>
        <p:sp>
          <p:nvSpPr>
            <p:cNvPr id="26" name="Rectangle 25"/>
            <p:cNvSpPr>
              <a:spLocks noChangeArrowheads="1"/>
            </p:cNvSpPr>
            <p:nvPr/>
          </p:nvSpPr>
          <p:spPr bwMode="auto">
            <a:xfrm>
              <a:off x="3653454" y="4841957"/>
              <a:ext cx="2610580" cy="790575"/>
            </a:xfrm>
            <a:prstGeom prst="rect">
              <a:avLst/>
            </a:prstGeom>
            <a:ln>
              <a:noFill/>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anchor="ctr"/>
            <a:lstStyle/>
            <a:p>
              <a:pPr algn="ctr">
                <a:defRPr/>
              </a:pPr>
              <a:r>
                <a:rPr lang="en-US" altLang="ja-JP" sz="800" dirty="0">
                  <a:solidFill>
                    <a:schemeClr val="bg1"/>
                  </a:solidFill>
                  <a:ea typeface="ＭＳ Ｐゴシック" pitchFamily="50" charset="-128"/>
                </a:rPr>
                <a:t>Complaints</a:t>
              </a:r>
            </a:p>
            <a:p>
              <a:pPr algn="ctr">
                <a:defRPr/>
              </a:pPr>
              <a:r>
                <a:rPr lang="en-US" altLang="ja-JP" sz="800" dirty="0">
                  <a:solidFill>
                    <a:schemeClr val="bg1"/>
                  </a:solidFill>
                  <a:ea typeface="ＭＳ Ｐゴシック" pitchFamily="50" charset="-128"/>
                </a:rPr>
                <a:t>(-5% per complaint)</a:t>
              </a:r>
            </a:p>
          </p:txBody>
        </p:sp>
        <p:sp>
          <p:nvSpPr>
            <p:cNvPr id="27" name="Rectangle 26"/>
            <p:cNvSpPr>
              <a:spLocks noChangeArrowheads="1"/>
            </p:cNvSpPr>
            <p:nvPr/>
          </p:nvSpPr>
          <p:spPr bwMode="auto">
            <a:xfrm>
              <a:off x="8083380" y="4836264"/>
              <a:ext cx="3039213" cy="790575"/>
            </a:xfrm>
            <a:prstGeom prst="rect">
              <a:avLst/>
            </a:prstGeom>
            <a:ln>
              <a:noFill/>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anchor="ctr"/>
            <a:lstStyle/>
            <a:p>
              <a:pPr algn="ctr">
                <a:defRPr/>
              </a:pPr>
              <a:r>
                <a:rPr lang="en-US" altLang="ja-JP" sz="800" dirty="0">
                  <a:solidFill>
                    <a:schemeClr val="bg1"/>
                  </a:solidFill>
                  <a:ea typeface="ＭＳ Ｐゴシック" pitchFamily="50" charset="-128"/>
                </a:rPr>
                <a:t>Suspected Food Poisoning</a:t>
              </a:r>
            </a:p>
            <a:p>
              <a:pPr algn="ctr">
                <a:defRPr/>
              </a:pPr>
              <a:r>
                <a:rPr lang="en-US" altLang="ja-JP" sz="800" dirty="0">
                  <a:solidFill>
                    <a:schemeClr val="bg1"/>
                  </a:solidFill>
                  <a:ea typeface="ＭＳ Ｐゴシック" pitchFamily="50" charset="-128"/>
                </a:rPr>
                <a:t>(-7.5% per complaint)</a:t>
              </a:r>
            </a:p>
          </p:txBody>
        </p:sp>
        <p:sp>
          <p:nvSpPr>
            <p:cNvPr id="29" name="Rectangle 28"/>
            <p:cNvSpPr>
              <a:spLocks noChangeArrowheads="1"/>
            </p:cNvSpPr>
            <p:nvPr/>
          </p:nvSpPr>
          <p:spPr bwMode="auto">
            <a:xfrm>
              <a:off x="6338850" y="5508839"/>
              <a:ext cx="1618446" cy="790575"/>
            </a:xfrm>
            <a:prstGeom prst="rect">
              <a:avLst/>
            </a:prstGeom>
            <a:ln>
              <a:headEnd type="none" w="sm" len="sm"/>
              <a:tailEnd type="none" w="sm" len="sm"/>
            </a:ln>
          </p:spPr>
          <p:style>
            <a:lnRef idx="1">
              <a:schemeClr val="dk1"/>
            </a:lnRef>
            <a:fillRef idx="2">
              <a:schemeClr val="dk1"/>
            </a:fillRef>
            <a:effectRef idx="1">
              <a:schemeClr val="dk1"/>
            </a:effectRef>
            <a:fontRef idx="minor">
              <a:schemeClr val="dk1"/>
            </a:fontRef>
          </p:style>
          <p:txBody>
            <a:bodyPr wrap="square" lIns="36000" tIns="36000" rIns="36000" bIns="36000" anchor="ctr"/>
            <a:lstStyle/>
            <a:p>
              <a:pPr algn="ctr">
                <a:defRPr/>
              </a:pPr>
              <a:r>
                <a:rPr lang="en-US" altLang="ja-JP" sz="800" dirty="0">
                  <a:solidFill>
                    <a:schemeClr val="bg1"/>
                  </a:solidFill>
                  <a:ea typeface="ＭＳ Ｐゴシック" pitchFamily="50" charset="-128"/>
                </a:rPr>
                <a:t>Final Restaurant Score</a:t>
              </a:r>
            </a:p>
          </p:txBody>
        </p:sp>
        <p:cxnSp>
          <p:nvCxnSpPr>
            <p:cNvPr id="30" name="Elbow Connector 29"/>
            <p:cNvCxnSpPr>
              <a:endCxn id="29" idx="3"/>
            </p:cNvCxnSpPr>
            <p:nvPr/>
          </p:nvCxnSpPr>
          <p:spPr>
            <a:xfrm rot="10800000" flipV="1">
              <a:off x="7957297" y="5549237"/>
              <a:ext cx="1852633" cy="354891"/>
            </a:xfrm>
            <a:prstGeom prst="bentConnector3">
              <a:avLst>
                <a:gd name="adj1" fmla="val 33"/>
              </a:avLst>
            </a:prstGeom>
          </p:spPr>
          <p:style>
            <a:lnRef idx="1">
              <a:schemeClr val="accent1"/>
            </a:lnRef>
            <a:fillRef idx="0">
              <a:schemeClr val="accent1"/>
            </a:fillRef>
            <a:effectRef idx="0">
              <a:schemeClr val="accent1"/>
            </a:effectRef>
            <a:fontRef idx="minor">
              <a:schemeClr val="tx1"/>
            </a:fontRef>
          </p:style>
        </p:cxnSp>
        <p:cxnSp>
          <p:nvCxnSpPr>
            <p:cNvPr id="34" name="Elbow Connector 33"/>
            <p:cNvCxnSpPr/>
            <p:nvPr/>
          </p:nvCxnSpPr>
          <p:spPr>
            <a:xfrm rot="16200000" flipH="1">
              <a:off x="5130937" y="4738138"/>
              <a:ext cx="326349" cy="2100569"/>
            </a:xfrm>
            <a:prstGeom prst="bentConnector2">
              <a:avLst/>
            </a:prstGeom>
          </p:spPr>
          <p:style>
            <a:lnRef idx="1">
              <a:schemeClr val="accent1"/>
            </a:lnRef>
            <a:fillRef idx="0">
              <a:schemeClr val="accent1"/>
            </a:fillRef>
            <a:effectRef idx="0">
              <a:schemeClr val="accent1"/>
            </a:effectRef>
            <a:fontRef idx="minor">
              <a:schemeClr val="tx1"/>
            </a:fontRef>
          </p:style>
        </p:cxnSp>
      </p:gr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b="2222"/>
          <a:stretch/>
        </p:blipFill>
        <p:spPr>
          <a:xfrm>
            <a:off x="2507297" y="1046443"/>
            <a:ext cx="5664678" cy="5396775"/>
          </a:xfrm>
          <a:prstGeom prst="rect">
            <a:avLst/>
          </a:prstGeom>
        </p:spPr>
      </p:pic>
    </p:spTree>
    <p:extLst>
      <p:ext uri="{BB962C8B-B14F-4D97-AF65-F5344CB8AC3E}">
        <p14:creationId xmlns:p14="http://schemas.microsoft.com/office/powerpoint/2010/main" val="1106168094"/>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visualization</a:t>
            </a:r>
          </a:p>
        </p:txBody>
      </p:sp>
    </p:spTree>
    <p:extLst>
      <p:ext uri="{BB962C8B-B14F-4D97-AF65-F5344CB8AC3E}">
        <p14:creationId xmlns:p14="http://schemas.microsoft.com/office/powerpoint/2010/main" val="1957512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a:t>Data Visualization</a:t>
            </a:r>
          </a:p>
        </p:txBody>
      </p:sp>
      <p:graphicFrame>
        <p:nvGraphicFramePr>
          <p:cNvPr id="18" name="Table 17"/>
          <p:cNvGraphicFramePr>
            <a:graphicFrameLocks noGrp="1"/>
          </p:cNvGraphicFramePr>
          <p:nvPr>
            <p:extLst>
              <p:ext uri="{D42A27DB-BD31-4B8C-83A1-F6EECF244321}">
                <p14:modId xmlns:p14="http://schemas.microsoft.com/office/powerpoint/2010/main" val="896559324"/>
              </p:ext>
            </p:extLst>
          </p:nvPr>
        </p:nvGraphicFramePr>
        <p:xfrm>
          <a:off x="118410" y="155359"/>
          <a:ext cx="2006600" cy="3088854"/>
        </p:xfrm>
        <a:graphic>
          <a:graphicData uri="http://schemas.openxmlformats.org/drawingml/2006/table">
            <a:tbl>
              <a:tblPr firstRow="1" bandRow="1">
                <a:tableStyleId>{B301B821-A1FF-4177-AEE7-76D212191A09}</a:tableStyleId>
              </a:tblPr>
              <a:tblGrid>
                <a:gridCol w="2006600">
                  <a:extLst>
                    <a:ext uri="{9D8B030D-6E8A-4147-A177-3AD203B41FA5}">
                      <a16:colId xmlns:a16="http://schemas.microsoft.com/office/drawing/2014/main" val="20000"/>
                    </a:ext>
                  </a:extLst>
                </a:gridCol>
              </a:tblGrid>
              <a:tr h="367242">
                <a:tc>
                  <a:txBody>
                    <a:bodyPr/>
                    <a:lstStyle/>
                    <a:p>
                      <a:r>
                        <a:rPr lang="en-US" sz="1400" b="1" dirty="0">
                          <a:solidFill>
                            <a:schemeClr val="tx1"/>
                          </a:solidFill>
                        </a:rPr>
                        <a:t>Executive Summary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67242">
                <a:tc>
                  <a:txBody>
                    <a:bodyPr/>
                    <a:lstStyle/>
                    <a:p>
                      <a:r>
                        <a:rPr lang="en-US" sz="1400" b="1" dirty="0">
                          <a:solidFill>
                            <a:schemeClr val="tx1"/>
                          </a:solidFill>
                        </a:rPr>
                        <a:t>Our Approach</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7242">
                <a:tc>
                  <a:txBody>
                    <a:bodyPr/>
                    <a:lstStyle/>
                    <a:p>
                      <a:r>
                        <a:rPr lang="en-US" sz="1400" b="1" dirty="0">
                          <a:solidFill>
                            <a:schemeClr val="tx1"/>
                          </a:solidFill>
                        </a:rPr>
                        <a:t>Data Clean Up/Transformation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67242">
                <a:tc>
                  <a:txBody>
                    <a:bodyPr/>
                    <a:lstStyle/>
                    <a:p>
                      <a:r>
                        <a:rPr lang="en-US" sz="1400" b="1" dirty="0">
                          <a:solidFill>
                            <a:schemeClr val="tx1"/>
                          </a:solidFill>
                        </a:rPr>
                        <a:t>Normalization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67242">
                <a:tc>
                  <a:txBody>
                    <a:bodyPr/>
                    <a:lstStyle/>
                    <a:p>
                      <a:r>
                        <a:rPr lang="en-US" sz="1400" b="1" dirty="0">
                          <a:solidFill>
                            <a:schemeClr val="tx1"/>
                          </a:solidFill>
                        </a:rPr>
                        <a:t>Data</a:t>
                      </a:r>
                      <a:r>
                        <a:rPr lang="en-US" sz="1400" b="1" baseline="0" dirty="0">
                          <a:solidFill>
                            <a:schemeClr val="tx1"/>
                          </a:solidFill>
                        </a:rPr>
                        <a:t> Design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67242">
                <a:tc>
                  <a:txBody>
                    <a:bodyPr/>
                    <a:lstStyle/>
                    <a:p>
                      <a:r>
                        <a:rPr lang="en-US" sz="1400" b="1" dirty="0">
                          <a:solidFill>
                            <a:schemeClr val="tx1"/>
                          </a:solidFill>
                        </a:rPr>
                        <a:t>Data Analysis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67242">
                <a:tc>
                  <a:txBody>
                    <a:bodyPr/>
                    <a:lstStyle/>
                    <a:p>
                      <a:r>
                        <a:rPr lang="en-US" sz="1400" b="1" dirty="0">
                          <a:solidFill>
                            <a:srgbClr val="FF0000"/>
                          </a:solidFill>
                        </a:rPr>
                        <a:t>Data</a:t>
                      </a:r>
                      <a:r>
                        <a:rPr lang="en-US" sz="1400" b="1" baseline="0" dirty="0">
                          <a:solidFill>
                            <a:srgbClr val="FF0000"/>
                          </a:solidFill>
                        </a:rPr>
                        <a:t> Visualization</a:t>
                      </a:r>
                      <a:endParaRPr lang="en-US" sz="1400" b="1" dirty="0">
                        <a:solidFill>
                          <a:srgbClr val="FF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67242">
                <a:tc>
                  <a:txBody>
                    <a:bodyPr/>
                    <a:lstStyle/>
                    <a:p>
                      <a:r>
                        <a:rPr lang="en-US" sz="1400" b="1" dirty="0">
                          <a:solidFill>
                            <a:schemeClr val="tx1"/>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
        <p:nvSpPr>
          <p:cNvPr id="62" name="Slide Number Placeholder 13"/>
          <p:cNvSpPr>
            <a:spLocks noGrp="1"/>
          </p:cNvSpPr>
          <p:nvPr>
            <p:ph type="sldNum" sz="quarter" idx="12"/>
          </p:nvPr>
        </p:nvSpPr>
        <p:spPr>
          <a:xfrm>
            <a:off x="11138538" y="6383410"/>
            <a:ext cx="773503" cy="228600"/>
          </a:xfrm>
        </p:spPr>
        <p:txBody>
          <a:bodyPr/>
          <a:lstStyle/>
          <a:p>
            <a:r>
              <a:rPr lang="en-US" dirty="0"/>
              <a:t>6</a:t>
            </a:r>
          </a:p>
        </p:txBody>
      </p:sp>
      <p:sp>
        <p:nvSpPr>
          <p:cNvPr id="5" name="TextBox 4"/>
          <p:cNvSpPr txBox="1"/>
          <p:nvPr/>
        </p:nvSpPr>
        <p:spPr>
          <a:xfrm>
            <a:off x="2374770" y="571487"/>
            <a:ext cx="9728460" cy="369332"/>
          </a:xfrm>
          <a:prstGeom prst="rect">
            <a:avLst/>
          </a:prstGeom>
          <a:noFill/>
        </p:spPr>
        <p:txBody>
          <a:bodyPr wrap="square" rtlCol="0">
            <a:spAutoFit/>
          </a:bodyPr>
          <a:lstStyle/>
          <a:p>
            <a:r>
              <a:rPr lang="en-US" dirty="0"/>
              <a:t>The average restaurant score in an area varied from 83.86 to 93.22</a:t>
            </a:r>
          </a:p>
        </p:txBody>
      </p:sp>
      <p:pic>
        <p:nvPicPr>
          <p:cNvPr id="3" name="Picture 2" descr="RestaurantScor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6500" y="940819"/>
            <a:ext cx="6908800" cy="5504572"/>
          </a:xfrm>
          <a:prstGeom prst="rect">
            <a:avLst/>
          </a:prstGeom>
        </p:spPr>
      </p:pic>
    </p:spTree>
    <p:extLst>
      <p:ext uri="{BB962C8B-B14F-4D97-AF65-F5344CB8AC3E}">
        <p14:creationId xmlns:p14="http://schemas.microsoft.com/office/powerpoint/2010/main" val="4320396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a:t>Data Visualization</a:t>
            </a:r>
          </a:p>
        </p:txBody>
      </p:sp>
      <p:graphicFrame>
        <p:nvGraphicFramePr>
          <p:cNvPr id="18" name="Table 17"/>
          <p:cNvGraphicFramePr>
            <a:graphicFrameLocks noGrp="1"/>
          </p:cNvGraphicFramePr>
          <p:nvPr>
            <p:extLst>
              <p:ext uri="{D42A27DB-BD31-4B8C-83A1-F6EECF244321}">
                <p14:modId xmlns:p14="http://schemas.microsoft.com/office/powerpoint/2010/main" val="1757052621"/>
              </p:ext>
            </p:extLst>
          </p:nvPr>
        </p:nvGraphicFramePr>
        <p:xfrm>
          <a:off x="118410" y="155359"/>
          <a:ext cx="2006600" cy="3088854"/>
        </p:xfrm>
        <a:graphic>
          <a:graphicData uri="http://schemas.openxmlformats.org/drawingml/2006/table">
            <a:tbl>
              <a:tblPr firstRow="1" bandRow="1">
                <a:tableStyleId>{B301B821-A1FF-4177-AEE7-76D212191A09}</a:tableStyleId>
              </a:tblPr>
              <a:tblGrid>
                <a:gridCol w="2006600">
                  <a:extLst>
                    <a:ext uri="{9D8B030D-6E8A-4147-A177-3AD203B41FA5}">
                      <a16:colId xmlns:a16="http://schemas.microsoft.com/office/drawing/2014/main" val="20000"/>
                    </a:ext>
                  </a:extLst>
                </a:gridCol>
              </a:tblGrid>
              <a:tr h="367242">
                <a:tc>
                  <a:txBody>
                    <a:bodyPr/>
                    <a:lstStyle/>
                    <a:p>
                      <a:r>
                        <a:rPr lang="en-US" sz="1400" b="1" dirty="0">
                          <a:solidFill>
                            <a:schemeClr val="tx1"/>
                          </a:solidFill>
                        </a:rPr>
                        <a:t>Executive Summary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67242">
                <a:tc>
                  <a:txBody>
                    <a:bodyPr/>
                    <a:lstStyle/>
                    <a:p>
                      <a:r>
                        <a:rPr lang="en-US" sz="1400" b="1" dirty="0">
                          <a:solidFill>
                            <a:schemeClr val="tx1"/>
                          </a:solidFill>
                        </a:rPr>
                        <a:t>Our Approach</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7242">
                <a:tc>
                  <a:txBody>
                    <a:bodyPr/>
                    <a:lstStyle/>
                    <a:p>
                      <a:r>
                        <a:rPr lang="en-US" sz="1400" b="1" dirty="0">
                          <a:solidFill>
                            <a:schemeClr val="tx1"/>
                          </a:solidFill>
                        </a:rPr>
                        <a:t>Data Clean Up/Transformation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67242">
                <a:tc>
                  <a:txBody>
                    <a:bodyPr/>
                    <a:lstStyle/>
                    <a:p>
                      <a:r>
                        <a:rPr lang="en-US" sz="1400" b="1" dirty="0">
                          <a:solidFill>
                            <a:schemeClr val="tx1"/>
                          </a:solidFill>
                        </a:rPr>
                        <a:t>Normalization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67242">
                <a:tc>
                  <a:txBody>
                    <a:bodyPr/>
                    <a:lstStyle/>
                    <a:p>
                      <a:r>
                        <a:rPr lang="en-US" sz="1400" b="1" dirty="0">
                          <a:solidFill>
                            <a:schemeClr val="tx1"/>
                          </a:solidFill>
                        </a:rPr>
                        <a:t>Data</a:t>
                      </a:r>
                      <a:r>
                        <a:rPr lang="en-US" sz="1400" b="1" baseline="0" dirty="0">
                          <a:solidFill>
                            <a:schemeClr val="tx1"/>
                          </a:solidFill>
                        </a:rPr>
                        <a:t> Design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67242">
                <a:tc>
                  <a:txBody>
                    <a:bodyPr/>
                    <a:lstStyle/>
                    <a:p>
                      <a:r>
                        <a:rPr lang="en-US" sz="1400" b="1" dirty="0">
                          <a:solidFill>
                            <a:schemeClr val="tx1"/>
                          </a:solidFill>
                        </a:rPr>
                        <a:t>Data Analysis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67242">
                <a:tc>
                  <a:txBody>
                    <a:bodyPr/>
                    <a:lstStyle/>
                    <a:p>
                      <a:r>
                        <a:rPr lang="en-US" sz="1400" b="1" dirty="0">
                          <a:solidFill>
                            <a:srgbClr val="FF0000"/>
                          </a:solidFill>
                        </a:rPr>
                        <a:t>Data</a:t>
                      </a:r>
                      <a:r>
                        <a:rPr lang="en-US" sz="1400" b="1" baseline="0" dirty="0">
                          <a:solidFill>
                            <a:srgbClr val="FF0000"/>
                          </a:solidFill>
                        </a:rPr>
                        <a:t> Visualization</a:t>
                      </a:r>
                      <a:endParaRPr lang="en-US" sz="1400" b="1" dirty="0">
                        <a:solidFill>
                          <a:srgbClr val="FF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67242">
                <a:tc>
                  <a:txBody>
                    <a:bodyPr/>
                    <a:lstStyle/>
                    <a:p>
                      <a:r>
                        <a:rPr lang="en-US" sz="1400" b="1" dirty="0">
                          <a:solidFill>
                            <a:schemeClr val="tx1"/>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
        <p:nvSpPr>
          <p:cNvPr id="5" name="TextBox 4"/>
          <p:cNvSpPr txBox="1"/>
          <p:nvPr/>
        </p:nvSpPr>
        <p:spPr>
          <a:xfrm>
            <a:off x="2374770" y="589783"/>
            <a:ext cx="7370842" cy="646331"/>
          </a:xfrm>
          <a:prstGeom prst="rect">
            <a:avLst/>
          </a:prstGeom>
          <a:noFill/>
        </p:spPr>
        <p:txBody>
          <a:bodyPr wrap="square" rtlCol="0">
            <a:spAutoFit/>
          </a:bodyPr>
          <a:lstStyle/>
          <a:p>
            <a:r>
              <a:rPr lang="en-US" dirty="0"/>
              <a:t>The restaurant score varied from -76.71 to 100 with the mean score being 87.61 and median score 90.41</a:t>
            </a: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b="3456"/>
          <a:stretch/>
        </p:blipFill>
        <p:spPr>
          <a:xfrm>
            <a:off x="2474982" y="1487134"/>
            <a:ext cx="9417602" cy="5101309"/>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820633519"/>
              </p:ext>
            </p:extLst>
          </p:nvPr>
        </p:nvGraphicFramePr>
        <p:xfrm>
          <a:off x="9949024" y="118662"/>
          <a:ext cx="2093108" cy="1573504"/>
        </p:xfrm>
        <a:graphic>
          <a:graphicData uri="http://schemas.openxmlformats.org/drawingml/2006/table">
            <a:tbl>
              <a:tblPr firstRow="1" bandRow="1">
                <a:tableStyleId>{B301B821-A1FF-4177-AEE7-76D212191A09}</a:tableStyleId>
              </a:tblPr>
              <a:tblGrid>
                <a:gridCol w="734409">
                  <a:extLst>
                    <a:ext uri="{9D8B030D-6E8A-4147-A177-3AD203B41FA5}">
                      <a16:colId xmlns:a16="http://schemas.microsoft.com/office/drawing/2014/main" val="20000"/>
                    </a:ext>
                  </a:extLst>
                </a:gridCol>
                <a:gridCol w="1358699">
                  <a:extLst>
                    <a:ext uri="{9D8B030D-6E8A-4147-A177-3AD203B41FA5}">
                      <a16:colId xmlns:a16="http://schemas.microsoft.com/office/drawing/2014/main" val="20001"/>
                    </a:ext>
                  </a:extLst>
                </a:gridCol>
              </a:tblGrid>
              <a:tr h="294316">
                <a:tc>
                  <a:txBody>
                    <a:bodyPr/>
                    <a:lstStyle/>
                    <a:p>
                      <a:endParaRPr lang="en-US" sz="1000" dirty="0"/>
                    </a:p>
                  </a:txBody>
                  <a:tcPr/>
                </a:tc>
                <a:tc>
                  <a:txBody>
                    <a:bodyPr/>
                    <a:lstStyle/>
                    <a:p>
                      <a:r>
                        <a:rPr lang="en-US" sz="1000" dirty="0"/>
                        <a:t>Final</a:t>
                      </a:r>
                      <a:r>
                        <a:rPr lang="en-US" sz="1000" baseline="0" dirty="0"/>
                        <a:t> Restaurant Score</a:t>
                      </a:r>
                      <a:endParaRPr lang="en-US" sz="1000" dirty="0"/>
                    </a:p>
                  </a:txBody>
                  <a:tcPr/>
                </a:tc>
                <a:extLst>
                  <a:ext uri="{0D108BD9-81ED-4DB2-BD59-A6C34878D82A}">
                    <a16:rowId xmlns:a16="http://schemas.microsoft.com/office/drawing/2014/main" val="10000"/>
                  </a:ext>
                </a:extLst>
              </a:tr>
              <a:tr h="294316">
                <a:tc>
                  <a:txBody>
                    <a:bodyPr/>
                    <a:lstStyle/>
                    <a:p>
                      <a:r>
                        <a:rPr lang="en-US" sz="1000" dirty="0"/>
                        <a:t>Maximum</a:t>
                      </a:r>
                    </a:p>
                  </a:txBody>
                  <a:tcPr/>
                </a:tc>
                <a:tc>
                  <a:txBody>
                    <a:bodyPr/>
                    <a:lstStyle/>
                    <a:p>
                      <a:r>
                        <a:rPr lang="en-US" sz="1000" dirty="0"/>
                        <a:t>100</a:t>
                      </a:r>
                    </a:p>
                  </a:txBody>
                  <a:tcPr/>
                </a:tc>
                <a:extLst>
                  <a:ext uri="{0D108BD9-81ED-4DB2-BD59-A6C34878D82A}">
                    <a16:rowId xmlns:a16="http://schemas.microsoft.com/office/drawing/2014/main" val="10001"/>
                  </a:ext>
                </a:extLst>
              </a:tr>
              <a:tr h="294316">
                <a:tc>
                  <a:txBody>
                    <a:bodyPr/>
                    <a:lstStyle/>
                    <a:p>
                      <a:r>
                        <a:rPr lang="en-US" sz="1000" dirty="0"/>
                        <a:t>Minimum</a:t>
                      </a:r>
                    </a:p>
                  </a:txBody>
                  <a:tcPr/>
                </a:tc>
                <a:tc>
                  <a:txBody>
                    <a:bodyPr/>
                    <a:lstStyle/>
                    <a:p>
                      <a:r>
                        <a:rPr lang="en-US" sz="1000" dirty="0"/>
                        <a:t>-76.71</a:t>
                      </a:r>
                    </a:p>
                  </a:txBody>
                  <a:tcPr/>
                </a:tc>
                <a:extLst>
                  <a:ext uri="{0D108BD9-81ED-4DB2-BD59-A6C34878D82A}">
                    <a16:rowId xmlns:a16="http://schemas.microsoft.com/office/drawing/2014/main" val="10002"/>
                  </a:ext>
                </a:extLst>
              </a:tr>
              <a:tr h="294316">
                <a:tc>
                  <a:txBody>
                    <a:bodyPr/>
                    <a:lstStyle/>
                    <a:p>
                      <a:r>
                        <a:rPr lang="en-US" sz="1000" dirty="0"/>
                        <a:t>Average</a:t>
                      </a:r>
                    </a:p>
                  </a:txBody>
                  <a:tcPr/>
                </a:tc>
                <a:tc>
                  <a:txBody>
                    <a:bodyPr/>
                    <a:lstStyle/>
                    <a:p>
                      <a:r>
                        <a:rPr lang="en-US" sz="1000" dirty="0"/>
                        <a:t>87.61</a:t>
                      </a:r>
                    </a:p>
                  </a:txBody>
                  <a:tcPr/>
                </a:tc>
                <a:extLst>
                  <a:ext uri="{0D108BD9-81ED-4DB2-BD59-A6C34878D82A}">
                    <a16:rowId xmlns:a16="http://schemas.microsoft.com/office/drawing/2014/main" val="10003"/>
                  </a:ext>
                </a:extLst>
              </a:tr>
              <a:tr h="294316">
                <a:tc>
                  <a:txBody>
                    <a:bodyPr/>
                    <a:lstStyle/>
                    <a:p>
                      <a:r>
                        <a:rPr lang="en-US" sz="1000" dirty="0"/>
                        <a:t>Median</a:t>
                      </a:r>
                    </a:p>
                  </a:txBody>
                  <a:tcPr/>
                </a:tc>
                <a:tc>
                  <a:txBody>
                    <a:bodyPr/>
                    <a:lstStyle/>
                    <a:p>
                      <a:r>
                        <a:rPr lang="en-US" sz="1000" dirty="0"/>
                        <a:t>90.41</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2541964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a:t>Executive Summary</a:t>
            </a:r>
          </a:p>
        </p:txBody>
      </p:sp>
      <p:graphicFrame>
        <p:nvGraphicFramePr>
          <p:cNvPr id="24" name="Table 23"/>
          <p:cNvGraphicFramePr>
            <a:graphicFrameLocks noGrp="1"/>
          </p:cNvGraphicFramePr>
          <p:nvPr>
            <p:extLst>
              <p:ext uri="{D42A27DB-BD31-4B8C-83A1-F6EECF244321}">
                <p14:modId xmlns:p14="http://schemas.microsoft.com/office/powerpoint/2010/main" val="1080393138"/>
              </p:ext>
            </p:extLst>
          </p:nvPr>
        </p:nvGraphicFramePr>
        <p:xfrm>
          <a:off x="118410" y="155359"/>
          <a:ext cx="2006600" cy="3088854"/>
        </p:xfrm>
        <a:graphic>
          <a:graphicData uri="http://schemas.openxmlformats.org/drawingml/2006/table">
            <a:tbl>
              <a:tblPr firstRow="1" bandRow="1">
                <a:tableStyleId>{B301B821-A1FF-4177-AEE7-76D212191A09}</a:tableStyleId>
              </a:tblPr>
              <a:tblGrid>
                <a:gridCol w="2006600">
                  <a:extLst>
                    <a:ext uri="{9D8B030D-6E8A-4147-A177-3AD203B41FA5}">
                      <a16:colId xmlns:a16="http://schemas.microsoft.com/office/drawing/2014/main" val="20000"/>
                    </a:ext>
                  </a:extLst>
                </a:gridCol>
              </a:tblGrid>
              <a:tr h="367242">
                <a:tc>
                  <a:txBody>
                    <a:bodyPr/>
                    <a:lstStyle/>
                    <a:p>
                      <a:r>
                        <a:rPr lang="en-US" sz="1400" b="1" dirty="0">
                          <a:solidFill>
                            <a:srgbClr val="FF0000"/>
                          </a:solidFill>
                        </a:rPr>
                        <a:t>Executive Summary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67242">
                <a:tc>
                  <a:txBody>
                    <a:bodyPr/>
                    <a:lstStyle/>
                    <a:p>
                      <a:r>
                        <a:rPr lang="en-US" sz="1400" b="1" dirty="0">
                          <a:solidFill>
                            <a:schemeClr val="tx1"/>
                          </a:solidFill>
                        </a:rPr>
                        <a:t>Our</a:t>
                      </a:r>
                      <a:r>
                        <a:rPr lang="en-US" sz="1400" b="1" baseline="0" dirty="0">
                          <a:solidFill>
                            <a:schemeClr val="tx1"/>
                          </a:solidFill>
                        </a:rPr>
                        <a:t> </a:t>
                      </a:r>
                      <a:r>
                        <a:rPr lang="en-US" sz="1400" b="1" dirty="0">
                          <a:solidFill>
                            <a:schemeClr val="tx1"/>
                          </a:solidFill>
                        </a:rPr>
                        <a:t>Approach</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7242">
                <a:tc>
                  <a:txBody>
                    <a:bodyPr/>
                    <a:lstStyle/>
                    <a:p>
                      <a:r>
                        <a:rPr lang="en-US" sz="1400" b="1" dirty="0">
                          <a:solidFill>
                            <a:schemeClr val="tx1"/>
                          </a:solidFill>
                        </a:rPr>
                        <a:t>Data Clean Up/Transformation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67242">
                <a:tc>
                  <a:txBody>
                    <a:bodyPr/>
                    <a:lstStyle/>
                    <a:p>
                      <a:r>
                        <a:rPr lang="en-US" sz="1400" b="1" dirty="0">
                          <a:solidFill>
                            <a:schemeClr val="tx1"/>
                          </a:solidFill>
                        </a:rPr>
                        <a:t>Normalization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67242">
                <a:tc>
                  <a:txBody>
                    <a:bodyPr/>
                    <a:lstStyle/>
                    <a:p>
                      <a:r>
                        <a:rPr lang="en-US" sz="1400" b="1" dirty="0">
                          <a:solidFill>
                            <a:schemeClr val="tx1"/>
                          </a:solidFill>
                        </a:rPr>
                        <a:t>Data Design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67242">
                <a:tc>
                  <a:txBody>
                    <a:bodyPr/>
                    <a:lstStyle/>
                    <a:p>
                      <a:r>
                        <a:rPr lang="en-US" sz="1400" b="1" dirty="0">
                          <a:solidFill>
                            <a:schemeClr val="tx1"/>
                          </a:solidFill>
                        </a:rPr>
                        <a:t>Data Analysis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67242">
                <a:tc>
                  <a:txBody>
                    <a:bodyPr/>
                    <a:lstStyle/>
                    <a:p>
                      <a:r>
                        <a:rPr lang="en-US" b="1" dirty="0">
                          <a:solidFill>
                            <a:schemeClr val="tx1"/>
                          </a:solidFill>
                        </a:rPr>
                        <a:t>Data</a:t>
                      </a:r>
                      <a:r>
                        <a:rPr lang="en-US" b="1" baseline="0" dirty="0">
                          <a:solidFill>
                            <a:schemeClr val="tx1"/>
                          </a:solidFill>
                        </a:rPr>
                        <a:t> Visualization</a:t>
                      </a:r>
                      <a:endParaRPr lang="en-US"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67242">
                <a:tc>
                  <a:txBody>
                    <a:bodyPr/>
                    <a:lstStyle/>
                    <a:p>
                      <a:r>
                        <a:rPr lang="en-US" b="1" dirty="0">
                          <a:solidFill>
                            <a:schemeClr val="tx1"/>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grpSp>
        <p:nvGrpSpPr>
          <p:cNvPr id="31" name="Group 30"/>
          <p:cNvGrpSpPr/>
          <p:nvPr/>
        </p:nvGrpSpPr>
        <p:grpSpPr>
          <a:xfrm>
            <a:off x="2407190" y="765893"/>
            <a:ext cx="9492149" cy="1305849"/>
            <a:chOff x="393698" y="1122050"/>
            <a:chExt cx="3997326" cy="1952076"/>
          </a:xfrm>
        </p:grpSpPr>
        <p:sp>
          <p:nvSpPr>
            <p:cNvPr id="32" name="Text Box 10"/>
            <p:cNvSpPr txBox="1">
              <a:spLocks noChangeArrowheads="1"/>
            </p:cNvSpPr>
            <p:nvPr>
              <p:custDataLst>
                <p:tags r:id="rId3"/>
              </p:custDataLst>
            </p:nvPr>
          </p:nvSpPr>
          <p:spPr bwMode="auto">
            <a:xfrm>
              <a:off x="393699" y="1122050"/>
              <a:ext cx="3997325" cy="643935"/>
            </a:xfrm>
            <a:prstGeom prst="rect">
              <a:avLst/>
            </a:prstGeom>
            <a:solidFill>
              <a:schemeClr val="accent1"/>
            </a:solidFill>
            <a:ln w="12700" algn="ctr">
              <a:solidFill>
                <a:schemeClr val="accent1"/>
              </a:solidFill>
              <a:miter lim="800000"/>
              <a:headEnd/>
              <a:tailEnd type="none" w="sm" len="med"/>
            </a:ln>
          </p:spPr>
          <p:txBody>
            <a:bodyPr lIns="36000" tIns="36000" rIns="36000" bIns="36000" anchor="ctr" anchorCtr="1"/>
            <a:lstStyle/>
            <a:p>
              <a:pPr algn="ctr" defTabSz="957263"/>
              <a:r>
                <a:rPr lang="en-US" sz="1400" b="1" dirty="0">
                  <a:solidFill>
                    <a:schemeClr val="bg1"/>
                  </a:solidFill>
                </a:rPr>
                <a:t>Business Goal</a:t>
              </a:r>
            </a:p>
          </p:txBody>
        </p:sp>
        <p:sp>
          <p:nvSpPr>
            <p:cNvPr id="33" name="Text Placeholder 5"/>
            <p:cNvSpPr txBox="1">
              <a:spLocks/>
            </p:cNvSpPr>
            <p:nvPr/>
          </p:nvSpPr>
          <p:spPr>
            <a:xfrm>
              <a:off x="393698" y="1626040"/>
              <a:ext cx="3997325" cy="1448086"/>
            </a:xfrm>
            <a:prstGeom prst="rect">
              <a:avLst/>
            </a:prstGeom>
            <a:ln w="12700">
              <a:solidFill>
                <a:schemeClr val="accent1"/>
              </a:solidFill>
            </a:ln>
          </p:spPr>
          <p:txBody>
            <a:bodyPr wrap="square" lIns="36000" tIns="36000" rIns="36000" bIns="36000" anchor="ct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ctr">
                <a:buNone/>
              </a:pPr>
              <a:r>
                <a:rPr lang="en-US" dirty="0">
                  <a:solidFill>
                    <a:schemeClr val="tx1"/>
                  </a:solidFill>
                </a:rPr>
                <a:t>To create a scoring system that measures restaurants’ cleanliness based on their adherence to food safety regulations imposed by the Chicago Department of Public Health</a:t>
              </a:r>
            </a:p>
          </p:txBody>
        </p:sp>
      </p:grpSp>
      <p:sp>
        <p:nvSpPr>
          <p:cNvPr id="12" name="Text Placeholder 5"/>
          <p:cNvSpPr txBox="1">
            <a:spLocks/>
          </p:cNvSpPr>
          <p:nvPr/>
        </p:nvSpPr>
        <p:spPr>
          <a:xfrm>
            <a:off x="4328932" y="2408888"/>
            <a:ext cx="7570405" cy="1892861"/>
          </a:xfrm>
          <a:prstGeom prst="rect">
            <a:avLst/>
          </a:prstGeom>
          <a:ln w="12700">
            <a:solidFill>
              <a:schemeClr val="accent1"/>
            </a:solidFill>
          </a:ln>
        </p:spPr>
        <p:txBody>
          <a:bodyPr wrap="square" lIns="36000" tIns="36000" rIns="36000" bIns="36000" anchor="ct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296862" indent="-285750">
              <a:buFont typeface="Wingdings" charset="2"/>
              <a:buChar char="ü"/>
            </a:pPr>
            <a:r>
              <a:rPr lang="en-US" dirty="0">
                <a:solidFill>
                  <a:schemeClr val="tx1"/>
                </a:solidFill>
              </a:rPr>
              <a:t>Create a restaurant score based on violations, most recent inspection, number of complaints, number of suspected food poisoning and average of all inspection score</a:t>
            </a:r>
          </a:p>
          <a:p>
            <a:pPr marL="296862" indent="-285750">
              <a:buFont typeface="Wingdings" charset="2"/>
              <a:buChar char="ü"/>
            </a:pPr>
            <a:endParaRPr lang="en-US" dirty="0">
              <a:solidFill>
                <a:schemeClr val="tx1"/>
              </a:solidFill>
            </a:endParaRPr>
          </a:p>
          <a:p>
            <a:pPr marL="296862" indent="-285750">
              <a:buFont typeface="Wingdings" charset="2"/>
              <a:buChar char="ü"/>
            </a:pPr>
            <a:r>
              <a:rPr lang="en-US" dirty="0">
                <a:solidFill>
                  <a:schemeClr val="tx1"/>
                </a:solidFill>
              </a:rPr>
              <a:t>Create a inspection score based of violations, number of inspections and re-inspections and the results of inspections and re-inspections</a:t>
            </a:r>
          </a:p>
          <a:p>
            <a:pPr marL="296862" indent="-285750">
              <a:buFont typeface="Wingdings" charset="2"/>
              <a:buChar char="ü"/>
            </a:pPr>
            <a:endParaRPr lang="en-US" dirty="0">
              <a:solidFill>
                <a:schemeClr val="tx1"/>
              </a:solidFill>
            </a:endParaRPr>
          </a:p>
          <a:p>
            <a:pPr marL="296862" indent="-285750">
              <a:buFont typeface="Wingdings" charset="2"/>
              <a:buChar char="ü"/>
            </a:pPr>
            <a:r>
              <a:rPr lang="en-US" dirty="0">
                <a:solidFill>
                  <a:schemeClr val="tx1"/>
                </a:solidFill>
              </a:rPr>
              <a:t>Identify cleanest restaurants in a particular location. Cleanest restaurants near me</a:t>
            </a:r>
          </a:p>
        </p:txBody>
      </p:sp>
      <p:sp>
        <p:nvSpPr>
          <p:cNvPr id="13" name="Rectangle 12"/>
          <p:cNvSpPr>
            <a:spLocks noChangeArrowheads="1"/>
          </p:cNvSpPr>
          <p:nvPr>
            <p:custDataLst>
              <p:tags r:id="rId1"/>
            </p:custDataLst>
          </p:nvPr>
        </p:nvSpPr>
        <p:spPr bwMode="gray">
          <a:xfrm>
            <a:off x="2407192" y="2408888"/>
            <a:ext cx="1724970" cy="1892861"/>
          </a:xfrm>
          <a:prstGeom prst="rect">
            <a:avLst/>
          </a:prstGeom>
          <a:solidFill>
            <a:schemeClr val="accent1"/>
          </a:solidFill>
          <a:ln w="12700" algn="ctr">
            <a:solidFill>
              <a:schemeClr val="bg1"/>
            </a:solidFill>
            <a:miter lim="800000"/>
            <a:headEnd/>
            <a:tailEnd/>
          </a:ln>
        </p:spPr>
        <p:txBody>
          <a:bodyPr lIns="36000" tIns="36000" rIns="36000" bIns="36000" anchor="ctr" anchorCtr="1"/>
          <a:lstStyle/>
          <a:p>
            <a:pPr algn="ctr">
              <a:lnSpc>
                <a:spcPct val="106000"/>
              </a:lnSpc>
              <a:defRPr/>
            </a:pPr>
            <a:r>
              <a:rPr lang="en-US" sz="1400" b="1">
                <a:solidFill>
                  <a:schemeClr val="bg1"/>
                </a:solidFill>
              </a:rPr>
              <a:t>Objectives</a:t>
            </a:r>
            <a:endParaRPr lang="en-US" sz="1400" b="1" dirty="0">
              <a:solidFill>
                <a:schemeClr val="bg1"/>
              </a:solidFill>
            </a:endParaRPr>
          </a:p>
        </p:txBody>
      </p:sp>
      <p:sp>
        <p:nvSpPr>
          <p:cNvPr id="15" name="Text Box 10"/>
          <p:cNvSpPr txBox="1">
            <a:spLocks noChangeArrowheads="1"/>
          </p:cNvSpPr>
          <p:nvPr>
            <p:custDataLst>
              <p:tags r:id="rId2"/>
            </p:custDataLst>
          </p:nvPr>
        </p:nvSpPr>
        <p:spPr bwMode="auto">
          <a:xfrm>
            <a:off x="2407190" y="4621772"/>
            <a:ext cx="9492147" cy="430763"/>
          </a:xfrm>
          <a:prstGeom prst="rect">
            <a:avLst/>
          </a:prstGeom>
          <a:solidFill>
            <a:schemeClr val="accent1"/>
          </a:solidFill>
          <a:ln w="12700" algn="ctr">
            <a:solidFill>
              <a:schemeClr val="accent1"/>
            </a:solidFill>
            <a:miter lim="800000"/>
            <a:headEnd/>
            <a:tailEnd type="none" w="sm" len="med"/>
          </a:ln>
        </p:spPr>
        <p:txBody>
          <a:bodyPr lIns="36000" tIns="36000" rIns="36000" bIns="36000" anchor="ctr" anchorCtr="1"/>
          <a:lstStyle/>
          <a:p>
            <a:pPr algn="ctr" defTabSz="957263"/>
            <a:r>
              <a:rPr lang="en-US" sz="1400" b="1" dirty="0">
                <a:solidFill>
                  <a:schemeClr val="bg1"/>
                </a:solidFill>
              </a:rPr>
              <a:t>Tools Used</a:t>
            </a:r>
          </a:p>
        </p:txBody>
      </p:sp>
      <p:pic>
        <p:nvPicPr>
          <p:cNvPr id="16" name="Content Placeholder 8" descr="open-refine-logo.png"/>
          <p:cNvPicPr>
            <a:picLocks noGrp="1" noChangeAspect="1"/>
          </p:cNvPicPr>
          <p:nvPr>
            <p:ph idx="1"/>
          </p:nvPr>
        </p:nvPicPr>
        <p:blipFill>
          <a:blip r:embed="rId6" cstate="print">
            <a:extLst>
              <a:ext uri="{28A0092B-C50C-407E-A947-70E740481C1C}">
                <a14:useLocalDpi xmlns:a14="http://schemas.microsoft.com/office/drawing/2010/main" val="0"/>
              </a:ext>
            </a:extLst>
          </a:blip>
          <a:srcRect t="-62192" b="-62192"/>
          <a:stretch>
            <a:fillRect/>
          </a:stretch>
        </p:blipFill>
        <p:spPr>
          <a:xfrm>
            <a:off x="2407190" y="5389681"/>
            <a:ext cx="1737485" cy="955550"/>
          </a:xfrm>
        </p:spPr>
      </p:pic>
      <p:pic>
        <p:nvPicPr>
          <p:cNvPr id="18" name="Picture 17" descr="mysqllogo.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53263" y="5067533"/>
            <a:ext cx="1380938" cy="1380938"/>
          </a:xfrm>
          <a:prstGeom prst="rect">
            <a:avLst/>
          </a:prstGeom>
        </p:spPr>
      </p:pic>
      <p:pic>
        <p:nvPicPr>
          <p:cNvPr id="19" name="Picture 18" descr="excellogo.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17483" y="5516620"/>
            <a:ext cx="2003235" cy="725031"/>
          </a:xfrm>
          <a:prstGeom prst="rect">
            <a:avLst/>
          </a:prstGeom>
        </p:spPr>
      </p:pic>
      <p:pic>
        <p:nvPicPr>
          <p:cNvPr id="20" name="Picture 19" descr="tableaulogo.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46984" y="5538988"/>
            <a:ext cx="3109898" cy="652382"/>
          </a:xfrm>
          <a:prstGeom prst="rect">
            <a:avLst/>
          </a:prstGeom>
        </p:spPr>
      </p:pic>
    </p:spTree>
    <p:extLst>
      <p:ext uri="{BB962C8B-B14F-4D97-AF65-F5344CB8AC3E}">
        <p14:creationId xmlns:p14="http://schemas.microsoft.com/office/powerpoint/2010/main" val="28369708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a:t>Data Visualization</a:t>
            </a:r>
          </a:p>
        </p:txBody>
      </p:sp>
      <p:graphicFrame>
        <p:nvGraphicFramePr>
          <p:cNvPr id="18" name="Table 17"/>
          <p:cNvGraphicFramePr>
            <a:graphicFrameLocks noGrp="1"/>
          </p:cNvGraphicFramePr>
          <p:nvPr>
            <p:extLst>
              <p:ext uri="{D42A27DB-BD31-4B8C-83A1-F6EECF244321}">
                <p14:modId xmlns:p14="http://schemas.microsoft.com/office/powerpoint/2010/main" val="897846466"/>
              </p:ext>
            </p:extLst>
          </p:nvPr>
        </p:nvGraphicFramePr>
        <p:xfrm>
          <a:off x="118410" y="155359"/>
          <a:ext cx="2006600" cy="3088854"/>
        </p:xfrm>
        <a:graphic>
          <a:graphicData uri="http://schemas.openxmlformats.org/drawingml/2006/table">
            <a:tbl>
              <a:tblPr firstRow="1" bandRow="1">
                <a:tableStyleId>{B301B821-A1FF-4177-AEE7-76D212191A09}</a:tableStyleId>
              </a:tblPr>
              <a:tblGrid>
                <a:gridCol w="2006600">
                  <a:extLst>
                    <a:ext uri="{9D8B030D-6E8A-4147-A177-3AD203B41FA5}">
                      <a16:colId xmlns:a16="http://schemas.microsoft.com/office/drawing/2014/main" val="20000"/>
                    </a:ext>
                  </a:extLst>
                </a:gridCol>
              </a:tblGrid>
              <a:tr h="367242">
                <a:tc>
                  <a:txBody>
                    <a:bodyPr/>
                    <a:lstStyle/>
                    <a:p>
                      <a:r>
                        <a:rPr lang="en-US" sz="1400" b="1" dirty="0">
                          <a:solidFill>
                            <a:schemeClr val="tx1"/>
                          </a:solidFill>
                        </a:rPr>
                        <a:t>Executive Summary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67242">
                <a:tc>
                  <a:txBody>
                    <a:bodyPr/>
                    <a:lstStyle/>
                    <a:p>
                      <a:r>
                        <a:rPr lang="en-US" sz="1400" b="1" dirty="0">
                          <a:solidFill>
                            <a:schemeClr val="tx1"/>
                          </a:solidFill>
                        </a:rPr>
                        <a:t>Our Approach</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7242">
                <a:tc>
                  <a:txBody>
                    <a:bodyPr/>
                    <a:lstStyle/>
                    <a:p>
                      <a:r>
                        <a:rPr lang="en-US" sz="1400" b="1" dirty="0">
                          <a:solidFill>
                            <a:schemeClr val="tx1"/>
                          </a:solidFill>
                        </a:rPr>
                        <a:t>Data Clean Up/Transformation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67242">
                <a:tc>
                  <a:txBody>
                    <a:bodyPr/>
                    <a:lstStyle/>
                    <a:p>
                      <a:r>
                        <a:rPr lang="en-US" sz="1400" b="1" dirty="0">
                          <a:solidFill>
                            <a:schemeClr val="tx1"/>
                          </a:solidFill>
                        </a:rPr>
                        <a:t>Normalization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67242">
                <a:tc>
                  <a:txBody>
                    <a:bodyPr/>
                    <a:lstStyle/>
                    <a:p>
                      <a:r>
                        <a:rPr lang="en-US" sz="1400" b="1" dirty="0">
                          <a:solidFill>
                            <a:schemeClr val="tx1"/>
                          </a:solidFill>
                        </a:rPr>
                        <a:t>Data</a:t>
                      </a:r>
                      <a:r>
                        <a:rPr lang="en-US" sz="1400" b="1" baseline="0" dirty="0">
                          <a:solidFill>
                            <a:schemeClr val="tx1"/>
                          </a:solidFill>
                        </a:rPr>
                        <a:t> Design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67242">
                <a:tc>
                  <a:txBody>
                    <a:bodyPr/>
                    <a:lstStyle/>
                    <a:p>
                      <a:r>
                        <a:rPr lang="en-US" sz="1400" b="1" dirty="0">
                          <a:solidFill>
                            <a:schemeClr val="tx1"/>
                          </a:solidFill>
                        </a:rPr>
                        <a:t>Data Analysis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67242">
                <a:tc>
                  <a:txBody>
                    <a:bodyPr/>
                    <a:lstStyle/>
                    <a:p>
                      <a:r>
                        <a:rPr lang="en-US" sz="1400" b="1" dirty="0">
                          <a:solidFill>
                            <a:srgbClr val="FF0000"/>
                          </a:solidFill>
                        </a:rPr>
                        <a:t>Data</a:t>
                      </a:r>
                      <a:r>
                        <a:rPr lang="en-US" sz="1400" b="1" baseline="0" dirty="0">
                          <a:solidFill>
                            <a:srgbClr val="FF0000"/>
                          </a:solidFill>
                        </a:rPr>
                        <a:t> Visualization</a:t>
                      </a:r>
                      <a:endParaRPr lang="en-US" sz="1400" b="1" dirty="0">
                        <a:solidFill>
                          <a:srgbClr val="FF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67242">
                <a:tc>
                  <a:txBody>
                    <a:bodyPr/>
                    <a:lstStyle/>
                    <a:p>
                      <a:r>
                        <a:rPr lang="en-US" sz="1400" b="1" dirty="0">
                          <a:solidFill>
                            <a:schemeClr val="tx1"/>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
        <p:nvSpPr>
          <p:cNvPr id="62" name="Slide Number Placeholder 13"/>
          <p:cNvSpPr>
            <a:spLocks noGrp="1"/>
          </p:cNvSpPr>
          <p:nvPr>
            <p:ph type="sldNum" sz="quarter" idx="12"/>
          </p:nvPr>
        </p:nvSpPr>
        <p:spPr>
          <a:xfrm>
            <a:off x="11138538" y="6383410"/>
            <a:ext cx="773503" cy="228600"/>
          </a:xfrm>
        </p:spPr>
        <p:txBody>
          <a:bodyPr/>
          <a:lstStyle/>
          <a:p>
            <a:r>
              <a:rPr lang="en-US" dirty="0"/>
              <a:t>6</a:t>
            </a:r>
          </a:p>
        </p:txBody>
      </p:sp>
      <p:sp>
        <p:nvSpPr>
          <p:cNvPr id="5" name="TextBox 4"/>
          <p:cNvSpPr txBox="1"/>
          <p:nvPr/>
        </p:nvSpPr>
        <p:spPr>
          <a:xfrm>
            <a:off x="2374770" y="571487"/>
            <a:ext cx="9817230" cy="646331"/>
          </a:xfrm>
          <a:prstGeom prst="rect">
            <a:avLst/>
          </a:prstGeom>
          <a:noFill/>
        </p:spPr>
        <p:txBody>
          <a:bodyPr wrap="square" rtlCol="0">
            <a:spAutoFit/>
          </a:bodyPr>
          <a:lstStyle/>
          <a:p>
            <a:r>
              <a:rPr lang="en-US" dirty="0"/>
              <a:t>As many as 1105 restaurants had perfect score of 100. They were spread in all parts of Chicago but mainly concentrated in North and Central. South Chicago had fewer restaurants with perfect scores</a:t>
            </a:r>
          </a:p>
        </p:txBody>
      </p:sp>
      <p:pic>
        <p:nvPicPr>
          <p:cNvPr id="3" name="Picture 2" descr="PerfectScor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9200" y="1266343"/>
            <a:ext cx="6565900" cy="523136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2819" y="2291789"/>
            <a:ext cx="4188000" cy="2639014"/>
          </a:xfrm>
          <a:prstGeom prst="rect">
            <a:avLst/>
          </a:prstGeom>
        </p:spPr>
      </p:pic>
    </p:spTree>
    <p:extLst>
      <p:ext uri="{BB962C8B-B14F-4D97-AF65-F5344CB8AC3E}">
        <p14:creationId xmlns:p14="http://schemas.microsoft.com/office/powerpoint/2010/main" val="42481456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a:t>Data Visualization</a:t>
            </a:r>
          </a:p>
        </p:txBody>
      </p:sp>
      <p:graphicFrame>
        <p:nvGraphicFramePr>
          <p:cNvPr id="18" name="Table 17"/>
          <p:cNvGraphicFramePr>
            <a:graphicFrameLocks noGrp="1"/>
          </p:cNvGraphicFramePr>
          <p:nvPr>
            <p:extLst>
              <p:ext uri="{D42A27DB-BD31-4B8C-83A1-F6EECF244321}">
                <p14:modId xmlns:p14="http://schemas.microsoft.com/office/powerpoint/2010/main" val="493488548"/>
              </p:ext>
            </p:extLst>
          </p:nvPr>
        </p:nvGraphicFramePr>
        <p:xfrm>
          <a:off x="118410" y="155359"/>
          <a:ext cx="2006600" cy="3088854"/>
        </p:xfrm>
        <a:graphic>
          <a:graphicData uri="http://schemas.openxmlformats.org/drawingml/2006/table">
            <a:tbl>
              <a:tblPr firstRow="1" bandRow="1">
                <a:tableStyleId>{B301B821-A1FF-4177-AEE7-76D212191A09}</a:tableStyleId>
              </a:tblPr>
              <a:tblGrid>
                <a:gridCol w="2006600">
                  <a:extLst>
                    <a:ext uri="{9D8B030D-6E8A-4147-A177-3AD203B41FA5}">
                      <a16:colId xmlns:a16="http://schemas.microsoft.com/office/drawing/2014/main" val="20000"/>
                    </a:ext>
                  </a:extLst>
                </a:gridCol>
              </a:tblGrid>
              <a:tr h="367242">
                <a:tc>
                  <a:txBody>
                    <a:bodyPr/>
                    <a:lstStyle/>
                    <a:p>
                      <a:r>
                        <a:rPr lang="en-US" sz="1400" b="1" dirty="0">
                          <a:solidFill>
                            <a:schemeClr val="tx1"/>
                          </a:solidFill>
                        </a:rPr>
                        <a:t>Executive Summary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67242">
                <a:tc>
                  <a:txBody>
                    <a:bodyPr/>
                    <a:lstStyle/>
                    <a:p>
                      <a:r>
                        <a:rPr lang="en-US" sz="1400" b="1" dirty="0">
                          <a:solidFill>
                            <a:schemeClr val="tx1"/>
                          </a:solidFill>
                        </a:rPr>
                        <a:t>Our Approach</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7242">
                <a:tc>
                  <a:txBody>
                    <a:bodyPr/>
                    <a:lstStyle/>
                    <a:p>
                      <a:r>
                        <a:rPr lang="en-US" sz="1400" b="1" dirty="0">
                          <a:solidFill>
                            <a:schemeClr val="tx1"/>
                          </a:solidFill>
                        </a:rPr>
                        <a:t>Data Clean Up/Transformation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67242">
                <a:tc>
                  <a:txBody>
                    <a:bodyPr/>
                    <a:lstStyle/>
                    <a:p>
                      <a:r>
                        <a:rPr lang="en-US" sz="1400" b="1" dirty="0">
                          <a:solidFill>
                            <a:schemeClr val="tx1"/>
                          </a:solidFill>
                        </a:rPr>
                        <a:t>Normalization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67242">
                <a:tc>
                  <a:txBody>
                    <a:bodyPr/>
                    <a:lstStyle/>
                    <a:p>
                      <a:r>
                        <a:rPr lang="en-US" sz="1400" b="1" dirty="0">
                          <a:solidFill>
                            <a:schemeClr val="tx1"/>
                          </a:solidFill>
                        </a:rPr>
                        <a:t>Data</a:t>
                      </a:r>
                      <a:r>
                        <a:rPr lang="en-US" sz="1400" b="1" baseline="0" dirty="0">
                          <a:solidFill>
                            <a:schemeClr val="tx1"/>
                          </a:solidFill>
                        </a:rPr>
                        <a:t> Design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67242">
                <a:tc>
                  <a:txBody>
                    <a:bodyPr/>
                    <a:lstStyle/>
                    <a:p>
                      <a:r>
                        <a:rPr lang="en-US" sz="1400" b="1" dirty="0">
                          <a:solidFill>
                            <a:schemeClr val="tx1"/>
                          </a:solidFill>
                        </a:rPr>
                        <a:t>Data Analysis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67242">
                <a:tc>
                  <a:txBody>
                    <a:bodyPr/>
                    <a:lstStyle/>
                    <a:p>
                      <a:r>
                        <a:rPr lang="en-US" sz="1400" b="1" dirty="0">
                          <a:solidFill>
                            <a:srgbClr val="FF0000"/>
                          </a:solidFill>
                        </a:rPr>
                        <a:t>Data</a:t>
                      </a:r>
                      <a:r>
                        <a:rPr lang="en-US" sz="1400" b="1" baseline="0" dirty="0">
                          <a:solidFill>
                            <a:srgbClr val="FF0000"/>
                          </a:solidFill>
                        </a:rPr>
                        <a:t> Visualization</a:t>
                      </a:r>
                      <a:endParaRPr lang="en-US" sz="1400" b="1" dirty="0">
                        <a:solidFill>
                          <a:srgbClr val="FF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67242">
                <a:tc>
                  <a:txBody>
                    <a:bodyPr/>
                    <a:lstStyle/>
                    <a:p>
                      <a:r>
                        <a:rPr lang="en-US" sz="1400" b="1" dirty="0">
                          <a:solidFill>
                            <a:schemeClr val="tx1"/>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
        <p:nvSpPr>
          <p:cNvPr id="62" name="Slide Number Placeholder 13"/>
          <p:cNvSpPr>
            <a:spLocks noGrp="1"/>
          </p:cNvSpPr>
          <p:nvPr>
            <p:ph type="sldNum" sz="quarter" idx="12"/>
          </p:nvPr>
        </p:nvSpPr>
        <p:spPr>
          <a:xfrm>
            <a:off x="11138538" y="6383410"/>
            <a:ext cx="773503" cy="228600"/>
          </a:xfrm>
        </p:spPr>
        <p:txBody>
          <a:bodyPr/>
          <a:lstStyle/>
          <a:p>
            <a:r>
              <a:rPr lang="en-US" dirty="0"/>
              <a:t>6</a:t>
            </a:r>
          </a:p>
        </p:txBody>
      </p:sp>
      <p:sp>
        <p:nvSpPr>
          <p:cNvPr id="5" name="TextBox 4"/>
          <p:cNvSpPr txBox="1"/>
          <p:nvPr/>
        </p:nvSpPr>
        <p:spPr>
          <a:xfrm>
            <a:off x="2374770" y="571487"/>
            <a:ext cx="9728460" cy="646331"/>
          </a:xfrm>
          <a:prstGeom prst="rect">
            <a:avLst/>
          </a:prstGeom>
          <a:noFill/>
        </p:spPr>
        <p:txBody>
          <a:bodyPr wrap="square" rtlCol="0">
            <a:spAutoFit/>
          </a:bodyPr>
          <a:lstStyle/>
          <a:p>
            <a:r>
              <a:rPr lang="en-US" dirty="0"/>
              <a:t>While some of the zip codes had 0 restaurants with perfect scores, some zip codes had 54 restaurants with perfect scores</a:t>
            </a:r>
          </a:p>
        </p:txBody>
      </p:sp>
      <p:pic>
        <p:nvPicPr>
          <p:cNvPr id="3" name="Picture 2" descr="PerfectMa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1100" y="1320800"/>
            <a:ext cx="8092950" cy="5118453"/>
          </a:xfrm>
          <a:prstGeom prst="rect">
            <a:avLst/>
          </a:prstGeom>
        </p:spPr>
      </p:pic>
    </p:spTree>
    <p:extLst>
      <p:ext uri="{BB962C8B-B14F-4D97-AF65-F5344CB8AC3E}">
        <p14:creationId xmlns:p14="http://schemas.microsoft.com/office/powerpoint/2010/main" val="1993603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a:t>Data Visualization</a:t>
            </a:r>
          </a:p>
        </p:txBody>
      </p:sp>
      <p:graphicFrame>
        <p:nvGraphicFramePr>
          <p:cNvPr id="18" name="Table 17"/>
          <p:cNvGraphicFramePr>
            <a:graphicFrameLocks noGrp="1"/>
          </p:cNvGraphicFramePr>
          <p:nvPr>
            <p:extLst>
              <p:ext uri="{D42A27DB-BD31-4B8C-83A1-F6EECF244321}">
                <p14:modId xmlns:p14="http://schemas.microsoft.com/office/powerpoint/2010/main" val="167294828"/>
              </p:ext>
            </p:extLst>
          </p:nvPr>
        </p:nvGraphicFramePr>
        <p:xfrm>
          <a:off x="118410" y="155359"/>
          <a:ext cx="2006600" cy="3088854"/>
        </p:xfrm>
        <a:graphic>
          <a:graphicData uri="http://schemas.openxmlformats.org/drawingml/2006/table">
            <a:tbl>
              <a:tblPr firstRow="1" bandRow="1">
                <a:tableStyleId>{B301B821-A1FF-4177-AEE7-76D212191A09}</a:tableStyleId>
              </a:tblPr>
              <a:tblGrid>
                <a:gridCol w="2006600">
                  <a:extLst>
                    <a:ext uri="{9D8B030D-6E8A-4147-A177-3AD203B41FA5}">
                      <a16:colId xmlns:a16="http://schemas.microsoft.com/office/drawing/2014/main" val="20000"/>
                    </a:ext>
                  </a:extLst>
                </a:gridCol>
              </a:tblGrid>
              <a:tr h="367242">
                <a:tc>
                  <a:txBody>
                    <a:bodyPr/>
                    <a:lstStyle/>
                    <a:p>
                      <a:r>
                        <a:rPr lang="en-US" sz="1400" b="1" dirty="0">
                          <a:solidFill>
                            <a:schemeClr val="tx1"/>
                          </a:solidFill>
                        </a:rPr>
                        <a:t>Executive Summary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67242">
                <a:tc>
                  <a:txBody>
                    <a:bodyPr/>
                    <a:lstStyle/>
                    <a:p>
                      <a:r>
                        <a:rPr lang="en-US" sz="1400" b="1" dirty="0">
                          <a:solidFill>
                            <a:schemeClr val="tx1"/>
                          </a:solidFill>
                        </a:rPr>
                        <a:t>Our Approach</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7242">
                <a:tc>
                  <a:txBody>
                    <a:bodyPr/>
                    <a:lstStyle/>
                    <a:p>
                      <a:r>
                        <a:rPr lang="en-US" sz="1400" b="1" dirty="0">
                          <a:solidFill>
                            <a:schemeClr val="tx1"/>
                          </a:solidFill>
                        </a:rPr>
                        <a:t>Data Clean Up/Transformation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67242">
                <a:tc>
                  <a:txBody>
                    <a:bodyPr/>
                    <a:lstStyle/>
                    <a:p>
                      <a:r>
                        <a:rPr lang="en-US" sz="1400" b="1" dirty="0">
                          <a:solidFill>
                            <a:schemeClr val="tx1"/>
                          </a:solidFill>
                        </a:rPr>
                        <a:t>Normalization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67242">
                <a:tc>
                  <a:txBody>
                    <a:bodyPr/>
                    <a:lstStyle/>
                    <a:p>
                      <a:r>
                        <a:rPr lang="en-US" sz="1400" b="1" dirty="0">
                          <a:solidFill>
                            <a:schemeClr val="tx1"/>
                          </a:solidFill>
                        </a:rPr>
                        <a:t>Data</a:t>
                      </a:r>
                      <a:r>
                        <a:rPr lang="en-US" sz="1400" b="1" baseline="0" dirty="0">
                          <a:solidFill>
                            <a:schemeClr val="tx1"/>
                          </a:solidFill>
                        </a:rPr>
                        <a:t> Design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67242">
                <a:tc>
                  <a:txBody>
                    <a:bodyPr/>
                    <a:lstStyle/>
                    <a:p>
                      <a:r>
                        <a:rPr lang="en-US" sz="1400" b="1" dirty="0">
                          <a:solidFill>
                            <a:schemeClr val="tx1"/>
                          </a:solidFill>
                        </a:rPr>
                        <a:t>Data Analysis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67242">
                <a:tc>
                  <a:txBody>
                    <a:bodyPr/>
                    <a:lstStyle/>
                    <a:p>
                      <a:r>
                        <a:rPr lang="en-US" sz="1400" b="1" dirty="0">
                          <a:solidFill>
                            <a:srgbClr val="FF0000"/>
                          </a:solidFill>
                        </a:rPr>
                        <a:t>Data</a:t>
                      </a:r>
                      <a:r>
                        <a:rPr lang="en-US" sz="1400" b="1" baseline="0" dirty="0">
                          <a:solidFill>
                            <a:srgbClr val="FF0000"/>
                          </a:solidFill>
                        </a:rPr>
                        <a:t> Visualization</a:t>
                      </a:r>
                      <a:endParaRPr lang="en-US" sz="1400" b="1" dirty="0">
                        <a:solidFill>
                          <a:srgbClr val="FF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67242">
                <a:tc>
                  <a:txBody>
                    <a:bodyPr/>
                    <a:lstStyle/>
                    <a:p>
                      <a:r>
                        <a:rPr lang="en-US" sz="1400" b="1" dirty="0">
                          <a:solidFill>
                            <a:schemeClr val="tx1"/>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
        <p:nvSpPr>
          <p:cNvPr id="62" name="Slide Number Placeholder 13"/>
          <p:cNvSpPr>
            <a:spLocks noGrp="1"/>
          </p:cNvSpPr>
          <p:nvPr>
            <p:ph type="sldNum" sz="quarter" idx="12"/>
          </p:nvPr>
        </p:nvSpPr>
        <p:spPr>
          <a:xfrm>
            <a:off x="11138538" y="6383410"/>
            <a:ext cx="773503" cy="228600"/>
          </a:xfrm>
        </p:spPr>
        <p:txBody>
          <a:bodyPr/>
          <a:lstStyle/>
          <a:p>
            <a:r>
              <a:rPr lang="en-US" dirty="0"/>
              <a:t>6</a:t>
            </a:r>
          </a:p>
        </p:txBody>
      </p:sp>
      <p:sp>
        <p:nvSpPr>
          <p:cNvPr id="5" name="TextBox 4"/>
          <p:cNvSpPr txBox="1"/>
          <p:nvPr/>
        </p:nvSpPr>
        <p:spPr>
          <a:xfrm>
            <a:off x="2374770" y="571487"/>
            <a:ext cx="9728460" cy="369332"/>
          </a:xfrm>
          <a:prstGeom prst="rect">
            <a:avLst/>
          </a:prstGeom>
          <a:noFill/>
        </p:spPr>
        <p:txBody>
          <a:bodyPr wrap="square" rtlCol="0">
            <a:spAutoFit/>
          </a:bodyPr>
          <a:lstStyle/>
          <a:p>
            <a:r>
              <a:rPr lang="en-US" dirty="0"/>
              <a:t>While most of the zip codes had 0 complaints, some of the areas had as high as 56 complaints.  </a:t>
            </a:r>
          </a:p>
        </p:txBody>
      </p:sp>
      <p:pic>
        <p:nvPicPr>
          <p:cNvPr id="3" name="Picture 2" descr="Complaint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1900" y="930958"/>
            <a:ext cx="8636638" cy="5462313"/>
          </a:xfrm>
          <a:prstGeom prst="rect">
            <a:avLst/>
          </a:prstGeom>
        </p:spPr>
      </p:pic>
    </p:spTree>
    <p:extLst>
      <p:ext uri="{BB962C8B-B14F-4D97-AF65-F5344CB8AC3E}">
        <p14:creationId xmlns:p14="http://schemas.microsoft.com/office/powerpoint/2010/main" val="35173337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a:t>Data Visualization</a:t>
            </a:r>
          </a:p>
        </p:txBody>
      </p:sp>
      <p:graphicFrame>
        <p:nvGraphicFramePr>
          <p:cNvPr id="18" name="Table 17"/>
          <p:cNvGraphicFramePr>
            <a:graphicFrameLocks noGrp="1"/>
          </p:cNvGraphicFramePr>
          <p:nvPr>
            <p:extLst>
              <p:ext uri="{D42A27DB-BD31-4B8C-83A1-F6EECF244321}">
                <p14:modId xmlns:p14="http://schemas.microsoft.com/office/powerpoint/2010/main" val="1380641795"/>
              </p:ext>
            </p:extLst>
          </p:nvPr>
        </p:nvGraphicFramePr>
        <p:xfrm>
          <a:off x="118410" y="155359"/>
          <a:ext cx="2006600" cy="3088854"/>
        </p:xfrm>
        <a:graphic>
          <a:graphicData uri="http://schemas.openxmlformats.org/drawingml/2006/table">
            <a:tbl>
              <a:tblPr firstRow="1" bandRow="1">
                <a:tableStyleId>{B301B821-A1FF-4177-AEE7-76D212191A09}</a:tableStyleId>
              </a:tblPr>
              <a:tblGrid>
                <a:gridCol w="2006600">
                  <a:extLst>
                    <a:ext uri="{9D8B030D-6E8A-4147-A177-3AD203B41FA5}">
                      <a16:colId xmlns:a16="http://schemas.microsoft.com/office/drawing/2014/main" val="20000"/>
                    </a:ext>
                  </a:extLst>
                </a:gridCol>
              </a:tblGrid>
              <a:tr h="367242">
                <a:tc>
                  <a:txBody>
                    <a:bodyPr/>
                    <a:lstStyle/>
                    <a:p>
                      <a:r>
                        <a:rPr lang="en-US" sz="1400" b="1" dirty="0">
                          <a:solidFill>
                            <a:schemeClr val="tx1"/>
                          </a:solidFill>
                        </a:rPr>
                        <a:t>Executive Summary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67242">
                <a:tc>
                  <a:txBody>
                    <a:bodyPr/>
                    <a:lstStyle/>
                    <a:p>
                      <a:r>
                        <a:rPr lang="en-US" sz="1400" b="1" dirty="0">
                          <a:solidFill>
                            <a:schemeClr val="tx1"/>
                          </a:solidFill>
                        </a:rPr>
                        <a:t>Our Approach</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7242">
                <a:tc>
                  <a:txBody>
                    <a:bodyPr/>
                    <a:lstStyle/>
                    <a:p>
                      <a:r>
                        <a:rPr lang="en-US" sz="1400" b="1" dirty="0">
                          <a:solidFill>
                            <a:schemeClr val="tx1"/>
                          </a:solidFill>
                        </a:rPr>
                        <a:t>Data Clean Up/Transformation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67242">
                <a:tc>
                  <a:txBody>
                    <a:bodyPr/>
                    <a:lstStyle/>
                    <a:p>
                      <a:r>
                        <a:rPr lang="en-US" sz="1400" b="1" dirty="0">
                          <a:solidFill>
                            <a:schemeClr val="tx1"/>
                          </a:solidFill>
                        </a:rPr>
                        <a:t>Normalization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67242">
                <a:tc>
                  <a:txBody>
                    <a:bodyPr/>
                    <a:lstStyle/>
                    <a:p>
                      <a:r>
                        <a:rPr lang="en-US" sz="1400" b="1" dirty="0">
                          <a:solidFill>
                            <a:schemeClr val="tx1"/>
                          </a:solidFill>
                        </a:rPr>
                        <a:t>Data</a:t>
                      </a:r>
                      <a:r>
                        <a:rPr lang="en-US" sz="1400" b="1" baseline="0" dirty="0">
                          <a:solidFill>
                            <a:schemeClr val="tx1"/>
                          </a:solidFill>
                        </a:rPr>
                        <a:t> Design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67242">
                <a:tc>
                  <a:txBody>
                    <a:bodyPr/>
                    <a:lstStyle/>
                    <a:p>
                      <a:r>
                        <a:rPr lang="en-US" sz="1400" b="1" dirty="0">
                          <a:solidFill>
                            <a:schemeClr val="tx1"/>
                          </a:solidFill>
                        </a:rPr>
                        <a:t>Data Analysis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67242">
                <a:tc>
                  <a:txBody>
                    <a:bodyPr/>
                    <a:lstStyle/>
                    <a:p>
                      <a:r>
                        <a:rPr lang="en-US" sz="1400" b="1" dirty="0">
                          <a:solidFill>
                            <a:srgbClr val="FF0000"/>
                          </a:solidFill>
                        </a:rPr>
                        <a:t>Data</a:t>
                      </a:r>
                      <a:r>
                        <a:rPr lang="en-US" sz="1400" b="1" baseline="0" dirty="0">
                          <a:solidFill>
                            <a:srgbClr val="FF0000"/>
                          </a:solidFill>
                        </a:rPr>
                        <a:t> Visualization</a:t>
                      </a:r>
                      <a:endParaRPr lang="en-US" sz="1400" b="1" dirty="0">
                        <a:solidFill>
                          <a:srgbClr val="FF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67242">
                <a:tc>
                  <a:txBody>
                    <a:bodyPr/>
                    <a:lstStyle/>
                    <a:p>
                      <a:r>
                        <a:rPr lang="en-US" sz="1400" b="1" dirty="0">
                          <a:solidFill>
                            <a:schemeClr val="tx1"/>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
        <p:nvSpPr>
          <p:cNvPr id="62" name="Slide Number Placeholder 13"/>
          <p:cNvSpPr>
            <a:spLocks noGrp="1"/>
          </p:cNvSpPr>
          <p:nvPr>
            <p:ph type="sldNum" sz="quarter" idx="12"/>
          </p:nvPr>
        </p:nvSpPr>
        <p:spPr>
          <a:xfrm>
            <a:off x="11138538" y="6383410"/>
            <a:ext cx="773503" cy="228600"/>
          </a:xfrm>
        </p:spPr>
        <p:txBody>
          <a:bodyPr/>
          <a:lstStyle/>
          <a:p>
            <a:r>
              <a:rPr lang="en-US" dirty="0"/>
              <a:t>6</a:t>
            </a:r>
          </a:p>
        </p:txBody>
      </p:sp>
      <p:sp>
        <p:nvSpPr>
          <p:cNvPr id="5" name="TextBox 4"/>
          <p:cNvSpPr txBox="1"/>
          <p:nvPr/>
        </p:nvSpPr>
        <p:spPr>
          <a:xfrm>
            <a:off x="2374770" y="571487"/>
            <a:ext cx="9728460" cy="369332"/>
          </a:xfrm>
          <a:prstGeom prst="rect">
            <a:avLst/>
          </a:prstGeom>
          <a:noFill/>
        </p:spPr>
        <p:txBody>
          <a:bodyPr wrap="square" rtlCol="0">
            <a:spAutoFit/>
          </a:bodyPr>
          <a:lstStyle/>
          <a:p>
            <a:r>
              <a:rPr lang="en-US" dirty="0"/>
              <a:t>McDonald’s topped all the restaurants with maximum number of complaints</a:t>
            </a:r>
          </a:p>
        </p:txBody>
      </p:sp>
      <p:pic>
        <p:nvPicPr>
          <p:cNvPr id="3" name="Picture 2" descr="RestMostComplaint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231" y="1288178"/>
            <a:ext cx="9422841" cy="5095232"/>
          </a:xfrm>
          <a:prstGeom prst="rect">
            <a:avLst/>
          </a:prstGeom>
        </p:spPr>
      </p:pic>
    </p:spTree>
    <p:extLst>
      <p:ext uri="{BB962C8B-B14F-4D97-AF65-F5344CB8AC3E}">
        <p14:creationId xmlns:p14="http://schemas.microsoft.com/office/powerpoint/2010/main" val="25041479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a:t>Data Visualization</a:t>
            </a:r>
          </a:p>
        </p:txBody>
      </p:sp>
      <p:graphicFrame>
        <p:nvGraphicFramePr>
          <p:cNvPr id="18" name="Table 17"/>
          <p:cNvGraphicFramePr>
            <a:graphicFrameLocks noGrp="1"/>
          </p:cNvGraphicFramePr>
          <p:nvPr>
            <p:extLst>
              <p:ext uri="{D42A27DB-BD31-4B8C-83A1-F6EECF244321}">
                <p14:modId xmlns:p14="http://schemas.microsoft.com/office/powerpoint/2010/main" val="93961252"/>
              </p:ext>
            </p:extLst>
          </p:nvPr>
        </p:nvGraphicFramePr>
        <p:xfrm>
          <a:off x="118410" y="155359"/>
          <a:ext cx="2006600" cy="3088854"/>
        </p:xfrm>
        <a:graphic>
          <a:graphicData uri="http://schemas.openxmlformats.org/drawingml/2006/table">
            <a:tbl>
              <a:tblPr firstRow="1" bandRow="1">
                <a:tableStyleId>{B301B821-A1FF-4177-AEE7-76D212191A09}</a:tableStyleId>
              </a:tblPr>
              <a:tblGrid>
                <a:gridCol w="2006600">
                  <a:extLst>
                    <a:ext uri="{9D8B030D-6E8A-4147-A177-3AD203B41FA5}">
                      <a16:colId xmlns:a16="http://schemas.microsoft.com/office/drawing/2014/main" val="20000"/>
                    </a:ext>
                  </a:extLst>
                </a:gridCol>
              </a:tblGrid>
              <a:tr h="367242">
                <a:tc>
                  <a:txBody>
                    <a:bodyPr/>
                    <a:lstStyle/>
                    <a:p>
                      <a:r>
                        <a:rPr lang="en-US" sz="1400" b="1" dirty="0">
                          <a:solidFill>
                            <a:schemeClr val="tx1"/>
                          </a:solidFill>
                        </a:rPr>
                        <a:t>Executive Summary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67242">
                <a:tc>
                  <a:txBody>
                    <a:bodyPr/>
                    <a:lstStyle/>
                    <a:p>
                      <a:r>
                        <a:rPr lang="en-US" sz="1400" b="1" dirty="0">
                          <a:solidFill>
                            <a:schemeClr val="tx1"/>
                          </a:solidFill>
                        </a:rPr>
                        <a:t>Our Approach</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7242">
                <a:tc>
                  <a:txBody>
                    <a:bodyPr/>
                    <a:lstStyle/>
                    <a:p>
                      <a:r>
                        <a:rPr lang="en-US" sz="1400" b="1" dirty="0">
                          <a:solidFill>
                            <a:schemeClr val="tx1"/>
                          </a:solidFill>
                        </a:rPr>
                        <a:t>Data Clean Up/Transformation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67242">
                <a:tc>
                  <a:txBody>
                    <a:bodyPr/>
                    <a:lstStyle/>
                    <a:p>
                      <a:r>
                        <a:rPr lang="en-US" sz="1400" b="1" dirty="0">
                          <a:solidFill>
                            <a:schemeClr val="tx1"/>
                          </a:solidFill>
                        </a:rPr>
                        <a:t>Normalization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67242">
                <a:tc>
                  <a:txBody>
                    <a:bodyPr/>
                    <a:lstStyle/>
                    <a:p>
                      <a:r>
                        <a:rPr lang="en-US" sz="1400" b="1" dirty="0">
                          <a:solidFill>
                            <a:schemeClr val="tx1"/>
                          </a:solidFill>
                        </a:rPr>
                        <a:t>Data</a:t>
                      </a:r>
                      <a:r>
                        <a:rPr lang="en-US" sz="1400" b="1" baseline="0" dirty="0">
                          <a:solidFill>
                            <a:schemeClr val="tx1"/>
                          </a:solidFill>
                        </a:rPr>
                        <a:t> Design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67242">
                <a:tc>
                  <a:txBody>
                    <a:bodyPr/>
                    <a:lstStyle/>
                    <a:p>
                      <a:r>
                        <a:rPr lang="en-US" sz="1400" b="1" dirty="0">
                          <a:solidFill>
                            <a:schemeClr val="tx1"/>
                          </a:solidFill>
                        </a:rPr>
                        <a:t>Data Analysis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67242">
                <a:tc>
                  <a:txBody>
                    <a:bodyPr/>
                    <a:lstStyle/>
                    <a:p>
                      <a:r>
                        <a:rPr lang="en-US" sz="1400" b="1" dirty="0">
                          <a:solidFill>
                            <a:srgbClr val="FF0000"/>
                          </a:solidFill>
                        </a:rPr>
                        <a:t>Data</a:t>
                      </a:r>
                      <a:r>
                        <a:rPr lang="en-US" sz="1400" b="1" baseline="0" dirty="0">
                          <a:solidFill>
                            <a:srgbClr val="FF0000"/>
                          </a:solidFill>
                        </a:rPr>
                        <a:t> Visualization</a:t>
                      </a:r>
                      <a:endParaRPr lang="en-US" sz="1400" b="1" dirty="0">
                        <a:solidFill>
                          <a:srgbClr val="FF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67242">
                <a:tc>
                  <a:txBody>
                    <a:bodyPr/>
                    <a:lstStyle/>
                    <a:p>
                      <a:r>
                        <a:rPr lang="en-US" sz="1400" b="1" dirty="0">
                          <a:solidFill>
                            <a:schemeClr val="tx1"/>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
        <p:nvSpPr>
          <p:cNvPr id="5" name="TextBox 4"/>
          <p:cNvSpPr txBox="1"/>
          <p:nvPr/>
        </p:nvSpPr>
        <p:spPr>
          <a:xfrm>
            <a:off x="2374770" y="571487"/>
            <a:ext cx="9728460" cy="646331"/>
          </a:xfrm>
          <a:prstGeom prst="rect">
            <a:avLst/>
          </a:prstGeom>
          <a:noFill/>
        </p:spPr>
        <p:txBody>
          <a:bodyPr wrap="square" rtlCol="0">
            <a:spAutoFit/>
          </a:bodyPr>
          <a:lstStyle/>
          <a:p>
            <a:r>
              <a:rPr lang="en-US" dirty="0"/>
              <a:t>McDonald’s on S </a:t>
            </a:r>
            <a:r>
              <a:rPr lang="en-US" dirty="0" err="1"/>
              <a:t>Lafeyette</a:t>
            </a:r>
            <a:r>
              <a:rPr lang="en-US" dirty="0"/>
              <a:t> Ave was ranked as the most dirtiest restaurant and also the restaurant with maximum number of complaints</a:t>
            </a:r>
          </a:p>
        </p:txBody>
      </p:sp>
      <p:pic>
        <p:nvPicPr>
          <p:cNvPr id="3" name="Picture 2" descr="DirtiestRestaurants.png"/>
          <p:cNvPicPr>
            <a:picLocks noChangeAspect="1"/>
          </p:cNvPicPr>
          <p:nvPr/>
        </p:nvPicPr>
        <p:blipFill rotWithShape="1">
          <a:blip r:embed="rId3">
            <a:extLst>
              <a:ext uri="{28A0092B-C50C-407E-A947-70E740481C1C}">
                <a14:useLocalDpi xmlns:a14="http://schemas.microsoft.com/office/drawing/2010/main" val="0"/>
              </a:ext>
            </a:extLst>
          </a:blip>
          <a:srcRect l="-194" b="36383"/>
          <a:stretch/>
        </p:blipFill>
        <p:spPr>
          <a:xfrm>
            <a:off x="2506261" y="1471247"/>
            <a:ext cx="9465477" cy="4788401"/>
          </a:xfrm>
          <a:prstGeom prst="rect">
            <a:avLst/>
          </a:prstGeom>
        </p:spPr>
      </p:pic>
      <p:sp>
        <p:nvSpPr>
          <p:cNvPr id="4" name="Rectangle 3"/>
          <p:cNvSpPr/>
          <p:nvPr/>
        </p:nvSpPr>
        <p:spPr>
          <a:xfrm>
            <a:off x="2506261" y="2071868"/>
            <a:ext cx="4531147" cy="1736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323261" y="2099770"/>
            <a:ext cx="4531147" cy="1736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598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a:t>Data Visualization</a:t>
            </a:r>
          </a:p>
        </p:txBody>
      </p:sp>
      <p:graphicFrame>
        <p:nvGraphicFramePr>
          <p:cNvPr id="18" name="Table 17"/>
          <p:cNvGraphicFramePr>
            <a:graphicFrameLocks noGrp="1"/>
          </p:cNvGraphicFramePr>
          <p:nvPr>
            <p:extLst>
              <p:ext uri="{D42A27DB-BD31-4B8C-83A1-F6EECF244321}">
                <p14:modId xmlns:p14="http://schemas.microsoft.com/office/powerpoint/2010/main" val="556719363"/>
              </p:ext>
            </p:extLst>
          </p:nvPr>
        </p:nvGraphicFramePr>
        <p:xfrm>
          <a:off x="118410" y="155359"/>
          <a:ext cx="2006600" cy="3088854"/>
        </p:xfrm>
        <a:graphic>
          <a:graphicData uri="http://schemas.openxmlformats.org/drawingml/2006/table">
            <a:tbl>
              <a:tblPr firstRow="1" bandRow="1">
                <a:tableStyleId>{B301B821-A1FF-4177-AEE7-76D212191A09}</a:tableStyleId>
              </a:tblPr>
              <a:tblGrid>
                <a:gridCol w="2006600">
                  <a:extLst>
                    <a:ext uri="{9D8B030D-6E8A-4147-A177-3AD203B41FA5}">
                      <a16:colId xmlns:a16="http://schemas.microsoft.com/office/drawing/2014/main" val="20000"/>
                    </a:ext>
                  </a:extLst>
                </a:gridCol>
              </a:tblGrid>
              <a:tr h="367242">
                <a:tc>
                  <a:txBody>
                    <a:bodyPr/>
                    <a:lstStyle/>
                    <a:p>
                      <a:r>
                        <a:rPr lang="en-US" sz="1400" b="1" dirty="0">
                          <a:solidFill>
                            <a:schemeClr val="tx1"/>
                          </a:solidFill>
                        </a:rPr>
                        <a:t>Executive Summary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67242">
                <a:tc>
                  <a:txBody>
                    <a:bodyPr/>
                    <a:lstStyle/>
                    <a:p>
                      <a:r>
                        <a:rPr lang="en-US" sz="1400" b="1" dirty="0">
                          <a:solidFill>
                            <a:schemeClr val="tx1"/>
                          </a:solidFill>
                        </a:rPr>
                        <a:t>Our Approach</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7242">
                <a:tc>
                  <a:txBody>
                    <a:bodyPr/>
                    <a:lstStyle/>
                    <a:p>
                      <a:r>
                        <a:rPr lang="en-US" sz="1400" b="1" dirty="0">
                          <a:solidFill>
                            <a:schemeClr val="tx1"/>
                          </a:solidFill>
                        </a:rPr>
                        <a:t>Data Clean Up/Transformation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67242">
                <a:tc>
                  <a:txBody>
                    <a:bodyPr/>
                    <a:lstStyle/>
                    <a:p>
                      <a:r>
                        <a:rPr lang="en-US" sz="1400" b="1" dirty="0">
                          <a:solidFill>
                            <a:schemeClr val="tx1"/>
                          </a:solidFill>
                        </a:rPr>
                        <a:t>Normalization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67242">
                <a:tc>
                  <a:txBody>
                    <a:bodyPr/>
                    <a:lstStyle/>
                    <a:p>
                      <a:r>
                        <a:rPr lang="en-US" sz="1400" b="1" dirty="0">
                          <a:solidFill>
                            <a:schemeClr val="tx1"/>
                          </a:solidFill>
                        </a:rPr>
                        <a:t>Data</a:t>
                      </a:r>
                      <a:r>
                        <a:rPr lang="en-US" sz="1400" b="1" baseline="0" dirty="0">
                          <a:solidFill>
                            <a:schemeClr val="tx1"/>
                          </a:solidFill>
                        </a:rPr>
                        <a:t> Design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67242">
                <a:tc>
                  <a:txBody>
                    <a:bodyPr/>
                    <a:lstStyle/>
                    <a:p>
                      <a:r>
                        <a:rPr lang="en-US" sz="1400" b="1" dirty="0">
                          <a:solidFill>
                            <a:schemeClr val="tx1"/>
                          </a:solidFill>
                        </a:rPr>
                        <a:t>Data Analysis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67242">
                <a:tc>
                  <a:txBody>
                    <a:bodyPr/>
                    <a:lstStyle/>
                    <a:p>
                      <a:r>
                        <a:rPr lang="en-US" sz="1400" b="1" dirty="0">
                          <a:solidFill>
                            <a:srgbClr val="FF0000"/>
                          </a:solidFill>
                        </a:rPr>
                        <a:t>Data</a:t>
                      </a:r>
                      <a:r>
                        <a:rPr lang="en-US" sz="1400" b="1" baseline="0" dirty="0">
                          <a:solidFill>
                            <a:srgbClr val="FF0000"/>
                          </a:solidFill>
                        </a:rPr>
                        <a:t> Visualization</a:t>
                      </a:r>
                      <a:endParaRPr lang="en-US" sz="1400" b="1" dirty="0">
                        <a:solidFill>
                          <a:srgbClr val="FF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67242">
                <a:tc>
                  <a:txBody>
                    <a:bodyPr/>
                    <a:lstStyle/>
                    <a:p>
                      <a:r>
                        <a:rPr lang="en-US" sz="1400" b="1" dirty="0">
                          <a:solidFill>
                            <a:schemeClr val="tx1"/>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
        <p:nvSpPr>
          <p:cNvPr id="5" name="TextBox 4"/>
          <p:cNvSpPr txBox="1"/>
          <p:nvPr/>
        </p:nvSpPr>
        <p:spPr>
          <a:xfrm>
            <a:off x="2374770" y="571487"/>
            <a:ext cx="9728460" cy="646331"/>
          </a:xfrm>
          <a:prstGeom prst="rect">
            <a:avLst/>
          </a:prstGeom>
          <a:noFill/>
        </p:spPr>
        <p:txBody>
          <a:bodyPr wrap="square" rtlCol="0">
            <a:spAutoFit/>
          </a:bodyPr>
          <a:lstStyle/>
          <a:p>
            <a:r>
              <a:rPr lang="en-US" dirty="0"/>
              <a:t>A lot of restaurants also scored negative due to a lot of complaints. Most of these restaurants were located in central part of Chicago </a:t>
            </a:r>
          </a:p>
        </p:txBody>
      </p:sp>
      <p:pic>
        <p:nvPicPr>
          <p:cNvPr id="3" name="Picture 2" descr="DirtyMa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6500" y="1257168"/>
            <a:ext cx="6515100" cy="5190893"/>
          </a:xfrm>
          <a:prstGeom prst="rect">
            <a:avLst/>
          </a:prstGeom>
        </p:spPr>
      </p:pic>
    </p:spTree>
    <p:extLst>
      <p:ext uri="{BB962C8B-B14F-4D97-AF65-F5344CB8AC3E}">
        <p14:creationId xmlns:p14="http://schemas.microsoft.com/office/powerpoint/2010/main" val="21728587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a:t>Data Visualization</a:t>
            </a:r>
          </a:p>
        </p:txBody>
      </p:sp>
      <p:graphicFrame>
        <p:nvGraphicFramePr>
          <p:cNvPr id="18" name="Table 17"/>
          <p:cNvGraphicFramePr>
            <a:graphicFrameLocks noGrp="1"/>
          </p:cNvGraphicFramePr>
          <p:nvPr>
            <p:extLst>
              <p:ext uri="{D42A27DB-BD31-4B8C-83A1-F6EECF244321}">
                <p14:modId xmlns:p14="http://schemas.microsoft.com/office/powerpoint/2010/main" val="2002122106"/>
              </p:ext>
            </p:extLst>
          </p:nvPr>
        </p:nvGraphicFramePr>
        <p:xfrm>
          <a:off x="118410" y="155359"/>
          <a:ext cx="2006600" cy="3088854"/>
        </p:xfrm>
        <a:graphic>
          <a:graphicData uri="http://schemas.openxmlformats.org/drawingml/2006/table">
            <a:tbl>
              <a:tblPr firstRow="1" bandRow="1">
                <a:tableStyleId>{B301B821-A1FF-4177-AEE7-76D212191A09}</a:tableStyleId>
              </a:tblPr>
              <a:tblGrid>
                <a:gridCol w="2006600">
                  <a:extLst>
                    <a:ext uri="{9D8B030D-6E8A-4147-A177-3AD203B41FA5}">
                      <a16:colId xmlns:a16="http://schemas.microsoft.com/office/drawing/2014/main" val="20000"/>
                    </a:ext>
                  </a:extLst>
                </a:gridCol>
              </a:tblGrid>
              <a:tr h="367242">
                <a:tc>
                  <a:txBody>
                    <a:bodyPr/>
                    <a:lstStyle/>
                    <a:p>
                      <a:r>
                        <a:rPr lang="en-US" sz="1400" b="1" dirty="0">
                          <a:solidFill>
                            <a:schemeClr val="tx1"/>
                          </a:solidFill>
                        </a:rPr>
                        <a:t>Executive Summary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67242">
                <a:tc>
                  <a:txBody>
                    <a:bodyPr/>
                    <a:lstStyle/>
                    <a:p>
                      <a:r>
                        <a:rPr lang="en-US" sz="1400" b="1" dirty="0">
                          <a:solidFill>
                            <a:schemeClr val="tx1"/>
                          </a:solidFill>
                        </a:rPr>
                        <a:t>Our Approach</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7242">
                <a:tc>
                  <a:txBody>
                    <a:bodyPr/>
                    <a:lstStyle/>
                    <a:p>
                      <a:r>
                        <a:rPr lang="en-US" sz="1400" b="1" dirty="0">
                          <a:solidFill>
                            <a:schemeClr val="tx1"/>
                          </a:solidFill>
                        </a:rPr>
                        <a:t>Data Clean Up/Transformation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67242">
                <a:tc>
                  <a:txBody>
                    <a:bodyPr/>
                    <a:lstStyle/>
                    <a:p>
                      <a:r>
                        <a:rPr lang="en-US" sz="1400" b="1" dirty="0">
                          <a:solidFill>
                            <a:schemeClr val="tx1"/>
                          </a:solidFill>
                        </a:rPr>
                        <a:t>Normalization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67242">
                <a:tc>
                  <a:txBody>
                    <a:bodyPr/>
                    <a:lstStyle/>
                    <a:p>
                      <a:r>
                        <a:rPr lang="en-US" sz="1400" b="1" dirty="0">
                          <a:solidFill>
                            <a:schemeClr val="tx1"/>
                          </a:solidFill>
                        </a:rPr>
                        <a:t>Data</a:t>
                      </a:r>
                      <a:r>
                        <a:rPr lang="en-US" sz="1400" b="1" baseline="0" dirty="0">
                          <a:solidFill>
                            <a:schemeClr val="tx1"/>
                          </a:solidFill>
                        </a:rPr>
                        <a:t> Design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67242">
                <a:tc>
                  <a:txBody>
                    <a:bodyPr/>
                    <a:lstStyle/>
                    <a:p>
                      <a:r>
                        <a:rPr lang="en-US" sz="1400" b="1" dirty="0">
                          <a:solidFill>
                            <a:schemeClr val="tx1"/>
                          </a:solidFill>
                        </a:rPr>
                        <a:t>Data Analysis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67242">
                <a:tc>
                  <a:txBody>
                    <a:bodyPr/>
                    <a:lstStyle/>
                    <a:p>
                      <a:r>
                        <a:rPr lang="en-US" sz="1400" b="1" dirty="0">
                          <a:solidFill>
                            <a:srgbClr val="FF0000"/>
                          </a:solidFill>
                        </a:rPr>
                        <a:t>Data</a:t>
                      </a:r>
                      <a:r>
                        <a:rPr lang="en-US" sz="1400" b="1" baseline="0" dirty="0">
                          <a:solidFill>
                            <a:srgbClr val="FF0000"/>
                          </a:solidFill>
                        </a:rPr>
                        <a:t> Visualization</a:t>
                      </a:r>
                      <a:endParaRPr lang="en-US" sz="1400" b="1" dirty="0">
                        <a:solidFill>
                          <a:srgbClr val="FF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67242">
                <a:tc>
                  <a:txBody>
                    <a:bodyPr/>
                    <a:lstStyle/>
                    <a:p>
                      <a:r>
                        <a:rPr lang="en-US" sz="1400" b="1" dirty="0">
                          <a:solidFill>
                            <a:schemeClr val="tx1"/>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
        <p:nvSpPr>
          <p:cNvPr id="5" name="TextBox 4"/>
          <p:cNvSpPr txBox="1"/>
          <p:nvPr/>
        </p:nvSpPr>
        <p:spPr>
          <a:xfrm>
            <a:off x="2374770" y="571487"/>
            <a:ext cx="9728460" cy="369332"/>
          </a:xfrm>
          <a:prstGeom prst="rect">
            <a:avLst/>
          </a:prstGeom>
          <a:noFill/>
        </p:spPr>
        <p:txBody>
          <a:bodyPr wrap="square" rtlCol="0">
            <a:spAutoFit/>
          </a:bodyPr>
          <a:lstStyle/>
          <a:p>
            <a:r>
              <a:rPr lang="en-US" dirty="0"/>
              <a:t>Number of food poisoning ranged from 0 to 8 in an area with north of Chicago having more such cases </a:t>
            </a:r>
          </a:p>
        </p:txBody>
      </p:sp>
      <p:pic>
        <p:nvPicPr>
          <p:cNvPr id="3" name="Picture 2" descr="FoodPoison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1900" y="1137989"/>
            <a:ext cx="7981950" cy="5048250"/>
          </a:xfrm>
          <a:prstGeom prst="rect">
            <a:avLst/>
          </a:prstGeom>
        </p:spPr>
      </p:pic>
    </p:spTree>
    <p:extLst>
      <p:ext uri="{BB962C8B-B14F-4D97-AF65-F5344CB8AC3E}">
        <p14:creationId xmlns:p14="http://schemas.microsoft.com/office/powerpoint/2010/main" val="17191103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a:t>Data Visualization</a:t>
            </a:r>
          </a:p>
        </p:txBody>
      </p:sp>
      <p:graphicFrame>
        <p:nvGraphicFramePr>
          <p:cNvPr id="18" name="Table 17"/>
          <p:cNvGraphicFramePr>
            <a:graphicFrameLocks noGrp="1"/>
          </p:cNvGraphicFramePr>
          <p:nvPr>
            <p:extLst>
              <p:ext uri="{D42A27DB-BD31-4B8C-83A1-F6EECF244321}">
                <p14:modId xmlns:p14="http://schemas.microsoft.com/office/powerpoint/2010/main" val="892876083"/>
              </p:ext>
            </p:extLst>
          </p:nvPr>
        </p:nvGraphicFramePr>
        <p:xfrm>
          <a:off x="118410" y="155359"/>
          <a:ext cx="2006600" cy="3088854"/>
        </p:xfrm>
        <a:graphic>
          <a:graphicData uri="http://schemas.openxmlformats.org/drawingml/2006/table">
            <a:tbl>
              <a:tblPr firstRow="1" bandRow="1">
                <a:tableStyleId>{B301B821-A1FF-4177-AEE7-76D212191A09}</a:tableStyleId>
              </a:tblPr>
              <a:tblGrid>
                <a:gridCol w="2006600">
                  <a:extLst>
                    <a:ext uri="{9D8B030D-6E8A-4147-A177-3AD203B41FA5}">
                      <a16:colId xmlns:a16="http://schemas.microsoft.com/office/drawing/2014/main" val="20000"/>
                    </a:ext>
                  </a:extLst>
                </a:gridCol>
              </a:tblGrid>
              <a:tr h="367242">
                <a:tc>
                  <a:txBody>
                    <a:bodyPr/>
                    <a:lstStyle/>
                    <a:p>
                      <a:r>
                        <a:rPr lang="en-US" sz="1400" b="1" dirty="0">
                          <a:solidFill>
                            <a:schemeClr val="tx1"/>
                          </a:solidFill>
                        </a:rPr>
                        <a:t>Executive Summary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67242">
                <a:tc>
                  <a:txBody>
                    <a:bodyPr/>
                    <a:lstStyle/>
                    <a:p>
                      <a:r>
                        <a:rPr lang="en-US" sz="1400" b="1" dirty="0">
                          <a:solidFill>
                            <a:schemeClr val="tx1"/>
                          </a:solidFill>
                        </a:rPr>
                        <a:t>Our Approach</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7242">
                <a:tc>
                  <a:txBody>
                    <a:bodyPr/>
                    <a:lstStyle/>
                    <a:p>
                      <a:r>
                        <a:rPr lang="en-US" sz="1400" b="1" dirty="0">
                          <a:solidFill>
                            <a:schemeClr val="tx1"/>
                          </a:solidFill>
                        </a:rPr>
                        <a:t>Data Clean Up/Transformation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67242">
                <a:tc>
                  <a:txBody>
                    <a:bodyPr/>
                    <a:lstStyle/>
                    <a:p>
                      <a:r>
                        <a:rPr lang="en-US" sz="1400" b="1" dirty="0">
                          <a:solidFill>
                            <a:schemeClr val="tx1"/>
                          </a:solidFill>
                        </a:rPr>
                        <a:t>Normalization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67242">
                <a:tc>
                  <a:txBody>
                    <a:bodyPr/>
                    <a:lstStyle/>
                    <a:p>
                      <a:r>
                        <a:rPr lang="en-US" sz="1400" b="1" dirty="0">
                          <a:solidFill>
                            <a:schemeClr val="tx1"/>
                          </a:solidFill>
                        </a:rPr>
                        <a:t>Data</a:t>
                      </a:r>
                      <a:r>
                        <a:rPr lang="en-US" sz="1400" b="1" baseline="0" dirty="0">
                          <a:solidFill>
                            <a:schemeClr val="tx1"/>
                          </a:solidFill>
                        </a:rPr>
                        <a:t> Design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67242">
                <a:tc>
                  <a:txBody>
                    <a:bodyPr/>
                    <a:lstStyle/>
                    <a:p>
                      <a:r>
                        <a:rPr lang="en-US" sz="1400" b="1" dirty="0">
                          <a:solidFill>
                            <a:schemeClr val="tx1"/>
                          </a:solidFill>
                        </a:rPr>
                        <a:t>Data Analysis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67242">
                <a:tc>
                  <a:txBody>
                    <a:bodyPr/>
                    <a:lstStyle/>
                    <a:p>
                      <a:r>
                        <a:rPr lang="en-US" sz="1400" b="1" dirty="0">
                          <a:solidFill>
                            <a:srgbClr val="FF0000"/>
                          </a:solidFill>
                        </a:rPr>
                        <a:t>Data</a:t>
                      </a:r>
                      <a:r>
                        <a:rPr lang="en-US" sz="1400" b="1" baseline="0" dirty="0">
                          <a:solidFill>
                            <a:srgbClr val="FF0000"/>
                          </a:solidFill>
                        </a:rPr>
                        <a:t> Visualization</a:t>
                      </a:r>
                      <a:endParaRPr lang="en-US" sz="1400" b="1" dirty="0">
                        <a:solidFill>
                          <a:srgbClr val="FF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67242">
                <a:tc>
                  <a:txBody>
                    <a:bodyPr/>
                    <a:lstStyle/>
                    <a:p>
                      <a:r>
                        <a:rPr lang="en-US" sz="1400" b="1" dirty="0">
                          <a:solidFill>
                            <a:schemeClr val="tx1"/>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
        <p:nvSpPr>
          <p:cNvPr id="5" name="TextBox 4"/>
          <p:cNvSpPr txBox="1"/>
          <p:nvPr/>
        </p:nvSpPr>
        <p:spPr>
          <a:xfrm>
            <a:off x="2374770" y="571487"/>
            <a:ext cx="9728460" cy="369332"/>
          </a:xfrm>
          <a:prstGeom prst="rect">
            <a:avLst/>
          </a:prstGeom>
          <a:noFill/>
        </p:spPr>
        <p:txBody>
          <a:bodyPr wrap="square" rtlCol="0">
            <a:spAutoFit/>
          </a:bodyPr>
          <a:lstStyle/>
          <a:p>
            <a:r>
              <a:rPr lang="en-US" dirty="0"/>
              <a:t>Pizzerias topped in the number of food poisoning complaints</a:t>
            </a:r>
          </a:p>
        </p:txBody>
      </p:sp>
      <p:pic>
        <p:nvPicPr>
          <p:cNvPr id="3" name="Picture 2" descr="RestSF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1900" y="1046443"/>
            <a:ext cx="8636638" cy="5281911"/>
          </a:xfrm>
          <a:prstGeom prst="rect">
            <a:avLst/>
          </a:prstGeom>
        </p:spPr>
      </p:pic>
    </p:spTree>
    <p:extLst>
      <p:ext uri="{BB962C8B-B14F-4D97-AF65-F5344CB8AC3E}">
        <p14:creationId xmlns:p14="http://schemas.microsoft.com/office/powerpoint/2010/main" val="13145200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happens Near </a:t>
            </a:r>
            <a:r>
              <a:rPr lang="en-US" dirty="0" err="1"/>
              <a:t>gleacher</a:t>
            </a:r>
            <a:r>
              <a:rPr lang="en-US" dirty="0"/>
              <a:t> center?</a:t>
            </a:r>
          </a:p>
        </p:txBody>
      </p:sp>
    </p:spTree>
    <p:extLst>
      <p:ext uri="{BB962C8B-B14F-4D97-AF65-F5344CB8AC3E}">
        <p14:creationId xmlns:p14="http://schemas.microsoft.com/office/powerpoint/2010/main" val="53159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a:t>Data Visualization</a:t>
            </a:r>
          </a:p>
        </p:txBody>
      </p:sp>
      <p:graphicFrame>
        <p:nvGraphicFramePr>
          <p:cNvPr id="18" name="Table 17"/>
          <p:cNvGraphicFramePr>
            <a:graphicFrameLocks noGrp="1"/>
          </p:cNvGraphicFramePr>
          <p:nvPr>
            <p:extLst>
              <p:ext uri="{D42A27DB-BD31-4B8C-83A1-F6EECF244321}">
                <p14:modId xmlns:p14="http://schemas.microsoft.com/office/powerpoint/2010/main" val="1343234836"/>
              </p:ext>
            </p:extLst>
          </p:nvPr>
        </p:nvGraphicFramePr>
        <p:xfrm>
          <a:off x="118410" y="155359"/>
          <a:ext cx="2006600" cy="3088854"/>
        </p:xfrm>
        <a:graphic>
          <a:graphicData uri="http://schemas.openxmlformats.org/drawingml/2006/table">
            <a:tbl>
              <a:tblPr firstRow="1" bandRow="1">
                <a:tableStyleId>{B301B821-A1FF-4177-AEE7-76D212191A09}</a:tableStyleId>
              </a:tblPr>
              <a:tblGrid>
                <a:gridCol w="2006600">
                  <a:extLst>
                    <a:ext uri="{9D8B030D-6E8A-4147-A177-3AD203B41FA5}">
                      <a16:colId xmlns:a16="http://schemas.microsoft.com/office/drawing/2014/main" val="20000"/>
                    </a:ext>
                  </a:extLst>
                </a:gridCol>
              </a:tblGrid>
              <a:tr h="367242">
                <a:tc>
                  <a:txBody>
                    <a:bodyPr/>
                    <a:lstStyle/>
                    <a:p>
                      <a:r>
                        <a:rPr lang="en-US" sz="1400" b="1" dirty="0">
                          <a:solidFill>
                            <a:schemeClr val="tx1"/>
                          </a:solidFill>
                        </a:rPr>
                        <a:t>Executive Summary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67242">
                <a:tc>
                  <a:txBody>
                    <a:bodyPr/>
                    <a:lstStyle/>
                    <a:p>
                      <a:r>
                        <a:rPr lang="en-US" sz="1400" b="1" dirty="0">
                          <a:solidFill>
                            <a:schemeClr val="tx1"/>
                          </a:solidFill>
                        </a:rPr>
                        <a:t>Our Approach</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7242">
                <a:tc>
                  <a:txBody>
                    <a:bodyPr/>
                    <a:lstStyle/>
                    <a:p>
                      <a:r>
                        <a:rPr lang="en-US" sz="1400" b="1" dirty="0">
                          <a:solidFill>
                            <a:schemeClr val="tx1"/>
                          </a:solidFill>
                        </a:rPr>
                        <a:t>Data Clean Up/Transformation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67242">
                <a:tc>
                  <a:txBody>
                    <a:bodyPr/>
                    <a:lstStyle/>
                    <a:p>
                      <a:r>
                        <a:rPr lang="en-US" sz="1400" b="1" dirty="0">
                          <a:solidFill>
                            <a:schemeClr val="tx1"/>
                          </a:solidFill>
                        </a:rPr>
                        <a:t>Normalization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67242">
                <a:tc>
                  <a:txBody>
                    <a:bodyPr/>
                    <a:lstStyle/>
                    <a:p>
                      <a:r>
                        <a:rPr lang="en-US" sz="1400" b="1" dirty="0">
                          <a:solidFill>
                            <a:schemeClr val="tx1"/>
                          </a:solidFill>
                        </a:rPr>
                        <a:t>Data</a:t>
                      </a:r>
                      <a:r>
                        <a:rPr lang="en-US" sz="1400" b="1" baseline="0" dirty="0">
                          <a:solidFill>
                            <a:schemeClr val="tx1"/>
                          </a:solidFill>
                        </a:rPr>
                        <a:t> Design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67242">
                <a:tc>
                  <a:txBody>
                    <a:bodyPr/>
                    <a:lstStyle/>
                    <a:p>
                      <a:r>
                        <a:rPr lang="en-US" sz="1400" b="1" dirty="0">
                          <a:solidFill>
                            <a:schemeClr val="tx1"/>
                          </a:solidFill>
                        </a:rPr>
                        <a:t>Data Analysis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67242">
                <a:tc>
                  <a:txBody>
                    <a:bodyPr/>
                    <a:lstStyle/>
                    <a:p>
                      <a:r>
                        <a:rPr lang="en-US" sz="1400" b="1" dirty="0">
                          <a:solidFill>
                            <a:srgbClr val="FF0000"/>
                          </a:solidFill>
                        </a:rPr>
                        <a:t>Data</a:t>
                      </a:r>
                      <a:r>
                        <a:rPr lang="en-US" sz="1400" b="1" baseline="0" dirty="0">
                          <a:solidFill>
                            <a:srgbClr val="FF0000"/>
                          </a:solidFill>
                        </a:rPr>
                        <a:t> Visualization</a:t>
                      </a:r>
                      <a:endParaRPr lang="en-US" sz="1400" b="1" dirty="0">
                        <a:solidFill>
                          <a:srgbClr val="FF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67242">
                <a:tc>
                  <a:txBody>
                    <a:bodyPr/>
                    <a:lstStyle/>
                    <a:p>
                      <a:r>
                        <a:rPr lang="en-US" sz="1400" b="1" dirty="0">
                          <a:solidFill>
                            <a:schemeClr val="tx1"/>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
        <p:nvSpPr>
          <p:cNvPr id="5" name="TextBox 4"/>
          <p:cNvSpPr txBox="1"/>
          <p:nvPr/>
        </p:nvSpPr>
        <p:spPr>
          <a:xfrm>
            <a:off x="2387470" y="571487"/>
            <a:ext cx="9728460" cy="369332"/>
          </a:xfrm>
          <a:prstGeom prst="rect">
            <a:avLst/>
          </a:prstGeom>
          <a:noFill/>
        </p:spPr>
        <p:txBody>
          <a:bodyPr wrap="square" rtlCol="0">
            <a:spAutoFit/>
          </a:bodyPr>
          <a:lstStyle/>
          <a:p>
            <a:r>
              <a:rPr lang="en-US" dirty="0"/>
              <a:t>60 restaurants had perfect scores near </a:t>
            </a:r>
            <a:r>
              <a:rPr lang="en-US" dirty="0" err="1"/>
              <a:t>Gleacher</a:t>
            </a:r>
            <a:r>
              <a:rPr lang="en-US" dirty="0"/>
              <a:t> Center, the average score </a:t>
            </a:r>
            <a:r>
              <a:rPr lang="en-US"/>
              <a:t>was 87.71 </a:t>
            </a:r>
            <a:endParaRPr lang="en-US" dirty="0"/>
          </a:p>
        </p:txBody>
      </p:sp>
      <p:pic>
        <p:nvPicPr>
          <p:cNvPr id="8" name="Picture 7"/>
          <p:cNvPicPr>
            <a:picLocks noChangeAspect="1"/>
          </p:cNvPicPr>
          <p:nvPr/>
        </p:nvPicPr>
        <p:blipFill rotWithShape="1">
          <a:blip r:embed="rId3"/>
          <a:srcRect t="4919" r="18087" b="4157"/>
          <a:stretch/>
        </p:blipFill>
        <p:spPr>
          <a:xfrm>
            <a:off x="7645400" y="1531682"/>
            <a:ext cx="4470530" cy="4116764"/>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2240" b="3167"/>
          <a:stretch/>
        </p:blipFill>
        <p:spPr>
          <a:xfrm>
            <a:off x="2374770" y="1165760"/>
            <a:ext cx="2704901" cy="5038270"/>
          </a:xfrm>
          <a:prstGeom prst="rect">
            <a:avLst/>
          </a:prstGeom>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t="3436"/>
          <a:stretch/>
        </p:blipFill>
        <p:spPr>
          <a:xfrm>
            <a:off x="4977381" y="1188217"/>
            <a:ext cx="2668019" cy="5015813"/>
          </a:xfrm>
          <a:prstGeom prst="rect">
            <a:avLst/>
          </a:prstGeom>
        </p:spPr>
      </p:pic>
    </p:spTree>
    <p:extLst>
      <p:ext uri="{BB962C8B-B14F-4D97-AF65-F5344CB8AC3E}">
        <p14:creationId xmlns:p14="http://schemas.microsoft.com/office/powerpoint/2010/main" val="15144889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849524910"/>
              </p:ext>
            </p:extLst>
          </p:nvPr>
        </p:nvGraphicFramePr>
        <p:xfrm>
          <a:off x="2328422" y="2459736"/>
          <a:ext cx="9863578"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a:xfrm>
            <a:off x="2328422" y="155359"/>
            <a:ext cx="9728460" cy="474956"/>
          </a:xfrm>
        </p:spPr>
        <p:txBody>
          <a:bodyPr/>
          <a:lstStyle/>
          <a:p>
            <a:r>
              <a:rPr lang="en-US" cap="none" dirty="0"/>
              <a:t>Our Approach</a:t>
            </a:r>
          </a:p>
        </p:txBody>
      </p:sp>
      <p:sp>
        <p:nvSpPr>
          <p:cNvPr id="17" name="TextBox 16"/>
          <p:cNvSpPr txBox="1"/>
          <p:nvPr/>
        </p:nvSpPr>
        <p:spPr>
          <a:xfrm>
            <a:off x="2379181" y="3476466"/>
            <a:ext cx="1291078" cy="1815882"/>
          </a:xfrm>
          <a:prstGeom prst="rect">
            <a:avLst/>
          </a:prstGeom>
          <a:noFill/>
        </p:spPr>
        <p:txBody>
          <a:bodyPr wrap="square" rtlCol="0">
            <a:spAutoFit/>
          </a:bodyPr>
          <a:lstStyle/>
          <a:p>
            <a:r>
              <a:rPr lang="en-US" sz="1600" dirty="0"/>
              <a:t>Food Inspection Data was collection from City of Chicago data Portal</a:t>
            </a:r>
          </a:p>
        </p:txBody>
      </p:sp>
      <p:sp>
        <p:nvSpPr>
          <p:cNvPr id="26" name="TextBox 25"/>
          <p:cNvSpPr txBox="1"/>
          <p:nvPr/>
        </p:nvSpPr>
        <p:spPr>
          <a:xfrm>
            <a:off x="5121526" y="1540256"/>
            <a:ext cx="1364312" cy="3046988"/>
          </a:xfrm>
          <a:prstGeom prst="rect">
            <a:avLst/>
          </a:prstGeom>
          <a:noFill/>
        </p:spPr>
        <p:txBody>
          <a:bodyPr wrap="square" rtlCol="0">
            <a:spAutoFit/>
          </a:bodyPr>
          <a:lstStyle/>
          <a:p>
            <a:r>
              <a:rPr lang="en-US" sz="1600" dirty="0"/>
              <a:t>Normalization was done up to 3NF </a:t>
            </a:r>
            <a:r>
              <a:rPr lang="mr-IN" sz="1600" dirty="0"/>
              <a:t>–</a:t>
            </a:r>
            <a:r>
              <a:rPr lang="en-US" sz="1600" dirty="0"/>
              <a:t> redundancies, non atomic values, partial dependencies and transitive dependencies were removed using Excel</a:t>
            </a:r>
          </a:p>
        </p:txBody>
      </p:sp>
      <p:sp>
        <p:nvSpPr>
          <p:cNvPr id="27" name="TextBox 26"/>
          <p:cNvSpPr txBox="1"/>
          <p:nvPr/>
        </p:nvSpPr>
        <p:spPr>
          <a:xfrm>
            <a:off x="6572719" y="1006041"/>
            <a:ext cx="1291078" cy="3293209"/>
          </a:xfrm>
          <a:prstGeom prst="rect">
            <a:avLst/>
          </a:prstGeom>
          <a:noFill/>
        </p:spPr>
        <p:txBody>
          <a:bodyPr wrap="square" rtlCol="0">
            <a:spAutoFit/>
          </a:bodyPr>
          <a:lstStyle/>
          <a:p>
            <a:r>
              <a:rPr lang="en-US" sz="1600" dirty="0"/>
              <a:t>Entities were identified and relationships established between them. New Table schema introduced based on business goals</a:t>
            </a:r>
          </a:p>
        </p:txBody>
      </p:sp>
      <p:sp>
        <p:nvSpPr>
          <p:cNvPr id="28" name="TextBox 27"/>
          <p:cNvSpPr txBox="1"/>
          <p:nvPr/>
        </p:nvSpPr>
        <p:spPr>
          <a:xfrm>
            <a:off x="7982738" y="2844284"/>
            <a:ext cx="1291078" cy="1077218"/>
          </a:xfrm>
          <a:prstGeom prst="rect">
            <a:avLst/>
          </a:prstGeom>
          <a:noFill/>
        </p:spPr>
        <p:txBody>
          <a:bodyPr wrap="square" rtlCol="0">
            <a:spAutoFit/>
          </a:bodyPr>
          <a:lstStyle/>
          <a:p>
            <a:r>
              <a:rPr lang="en-US" sz="1600" dirty="0"/>
              <a:t>Data loaded using csv files in MySQL</a:t>
            </a:r>
          </a:p>
        </p:txBody>
      </p:sp>
      <p:sp>
        <p:nvSpPr>
          <p:cNvPr id="29" name="TextBox 28"/>
          <p:cNvSpPr txBox="1"/>
          <p:nvPr/>
        </p:nvSpPr>
        <p:spPr>
          <a:xfrm>
            <a:off x="9402391" y="746591"/>
            <a:ext cx="1291078" cy="2800767"/>
          </a:xfrm>
          <a:prstGeom prst="rect">
            <a:avLst/>
          </a:prstGeom>
          <a:noFill/>
        </p:spPr>
        <p:txBody>
          <a:bodyPr wrap="square" rtlCol="0">
            <a:spAutoFit/>
          </a:bodyPr>
          <a:lstStyle/>
          <a:p>
            <a:r>
              <a:rPr lang="en-US" sz="1600" dirty="0"/>
              <a:t>Establish a scoring system for inspections and restaurants.</a:t>
            </a:r>
          </a:p>
          <a:p>
            <a:r>
              <a:rPr lang="en-US" sz="1600" dirty="0"/>
              <a:t>Analyzing the data based on different business needs</a:t>
            </a:r>
          </a:p>
        </p:txBody>
      </p:sp>
      <p:sp>
        <p:nvSpPr>
          <p:cNvPr id="30" name="TextBox 29"/>
          <p:cNvSpPr txBox="1"/>
          <p:nvPr/>
        </p:nvSpPr>
        <p:spPr>
          <a:xfrm>
            <a:off x="10765804" y="2540321"/>
            <a:ext cx="1291078" cy="830997"/>
          </a:xfrm>
          <a:prstGeom prst="rect">
            <a:avLst/>
          </a:prstGeom>
          <a:noFill/>
        </p:spPr>
        <p:txBody>
          <a:bodyPr wrap="square" rtlCol="0">
            <a:spAutoFit/>
          </a:bodyPr>
          <a:lstStyle/>
          <a:p>
            <a:r>
              <a:rPr lang="en-US" sz="1600" dirty="0"/>
              <a:t>Data was visualized in Tableau</a:t>
            </a:r>
          </a:p>
        </p:txBody>
      </p:sp>
      <p:sp>
        <p:nvSpPr>
          <p:cNvPr id="31" name="TextBox 30"/>
          <p:cNvSpPr txBox="1"/>
          <p:nvPr/>
        </p:nvSpPr>
        <p:spPr>
          <a:xfrm>
            <a:off x="3761591" y="2146975"/>
            <a:ext cx="1291078" cy="2800767"/>
          </a:xfrm>
          <a:prstGeom prst="rect">
            <a:avLst/>
          </a:prstGeom>
          <a:noFill/>
        </p:spPr>
        <p:txBody>
          <a:bodyPr wrap="square" rtlCol="0">
            <a:spAutoFit/>
          </a:bodyPr>
          <a:lstStyle/>
          <a:p>
            <a:r>
              <a:rPr lang="en-US" sz="1600" dirty="0" err="1"/>
              <a:t>OpenRefine</a:t>
            </a:r>
            <a:r>
              <a:rPr lang="en-US" sz="1600" dirty="0"/>
              <a:t> was used to cleanup the data </a:t>
            </a:r>
            <a:r>
              <a:rPr lang="mr-IN" sz="1600" dirty="0"/>
              <a:t>–</a:t>
            </a:r>
            <a:r>
              <a:rPr lang="en-US" sz="1600" dirty="0"/>
              <a:t> deletion, clustering, blank removal, font changes were carried out</a:t>
            </a:r>
          </a:p>
        </p:txBody>
      </p:sp>
      <p:graphicFrame>
        <p:nvGraphicFramePr>
          <p:cNvPr id="32" name="Table 31"/>
          <p:cNvGraphicFramePr>
            <a:graphicFrameLocks noGrp="1"/>
          </p:cNvGraphicFramePr>
          <p:nvPr>
            <p:extLst>
              <p:ext uri="{D42A27DB-BD31-4B8C-83A1-F6EECF244321}">
                <p14:modId xmlns:p14="http://schemas.microsoft.com/office/powerpoint/2010/main" val="1197372253"/>
              </p:ext>
            </p:extLst>
          </p:nvPr>
        </p:nvGraphicFramePr>
        <p:xfrm>
          <a:off x="118410" y="155359"/>
          <a:ext cx="2006600" cy="3088854"/>
        </p:xfrm>
        <a:graphic>
          <a:graphicData uri="http://schemas.openxmlformats.org/drawingml/2006/table">
            <a:tbl>
              <a:tblPr firstRow="1" bandRow="1">
                <a:tableStyleId>{B301B821-A1FF-4177-AEE7-76D212191A09}</a:tableStyleId>
              </a:tblPr>
              <a:tblGrid>
                <a:gridCol w="2006600">
                  <a:extLst>
                    <a:ext uri="{9D8B030D-6E8A-4147-A177-3AD203B41FA5}">
                      <a16:colId xmlns:a16="http://schemas.microsoft.com/office/drawing/2014/main" val="20000"/>
                    </a:ext>
                  </a:extLst>
                </a:gridCol>
              </a:tblGrid>
              <a:tr h="367242">
                <a:tc>
                  <a:txBody>
                    <a:bodyPr/>
                    <a:lstStyle/>
                    <a:p>
                      <a:r>
                        <a:rPr lang="en-US" sz="1400" b="1" dirty="0">
                          <a:solidFill>
                            <a:schemeClr val="tx1"/>
                          </a:solidFill>
                        </a:rPr>
                        <a:t>Executive Summary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67242">
                <a:tc>
                  <a:txBody>
                    <a:bodyPr/>
                    <a:lstStyle/>
                    <a:p>
                      <a:r>
                        <a:rPr lang="en-US" sz="1400" b="1" dirty="0">
                          <a:solidFill>
                            <a:srgbClr val="FF0000"/>
                          </a:solidFill>
                        </a:rPr>
                        <a:t>Our Approach</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7242">
                <a:tc>
                  <a:txBody>
                    <a:bodyPr/>
                    <a:lstStyle/>
                    <a:p>
                      <a:r>
                        <a:rPr lang="en-US" sz="1400" b="1" dirty="0">
                          <a:solidFill>
                            <a:schemeClr val="tx1"/>
                          </a:solidFill>
                        </a:rPr>
                        <a:t>Data Clean Up/Transformation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67242">
                <a:tc>
                  <a:txBody>
                    <a:bodyPr/>
                    <a:lstStyle/>
                    <a:p>
                      <a:r>
                        <a:rPr lang="en-US" sz="1400" b="1" dirty="0">
                          <a:solidFill>
                            <a:schemeClr val="tx1"/>
                          </a:solidFill>
                        </a:rPr>
                        <a:t>Normalization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67242">
                <a:tc>
                  <a:txBody>
                    <a:bodyPr/>
                    <a:lstStyle/>
                    <a:p>
                      <a:r>
                        <a:rPr lang="en-US" sz="1400" b="1" dirty="0">
                          <a:solidFill>
                            <a:schemeClr val="tx1"/>
                          </a:solidFill>
                        </a:rPr>
                        <a:t>Data Design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67242">
                <a:tc>
                  <a:txBody>
                    <a:bodyPr/>
                    <a:lstStyle/>
                    <a:p>
                      <a:r>
                        <a:rPr lang="en-US" b="1" dirty="0">
                          <a:solidFill>
                            <a:schemeClr val="tx1"/>
                          </a:solidFill>
                        </a:rPr>
                        <a:t>Data</a:t>
                      </a:r>
                      <a:r>
                        <a:rPr lang="en-US" b="1" baseline="0" dirty="0">
                          <a:solidFill>
                            <a:schemeClr val="tx1"/>
                          </a:solidFill>
                        </a:rPr>
                        <a:t> Visualization</a:t>
                      </a:r>
                      <a:endParaRPr lang="en-US"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67242">
                <a:tc>
                  <a:txBody>
                    <a:bodyPr/>
                    <a:lstStyle/>
                    <a:p>
                      <a:r>
                        <a:rPr lang="en-US" b="1" dirty="0">
                          <a:solidFill>
                            <a:schemeClr val="tx1"/>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67242">
                <a:tc>
                  <a:txBody>
                    <a:bodyPr/>
                    <a:lstStyle/>
                    <a:p>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0436946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ADE1F850-5026-AE44-8648-BDC51E2842DD}"/>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graphicEl>
                                              <a:dgm id="{BAC81D1C-C9DA-334A-A429-3452F3680C52}"/>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graphicEl>
                                              <a:dgm id="{895E6837-73EC-F34D-9B48-76BBE25D4B9B}"/>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22C95345-A16F-5E46-B75B-93B01B9EC7CD}"/>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graphicEl>
                                              <a:dgm id="{CDAF410D-2492-6F41-B345-D4C92E59D301}"/>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graphicEl>
                                              <a:dgm id="{B221B60F-1026-B14A-BD3C-940E4C988BA1}"/>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3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graphicEl>
                                              <a:dgm id="{23581334-05F1-E644-9ABF-625FAA373A1B}"/>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graphicEl>
                                              <a:dgm id="{D27B643D-BEBE-9446-B170-97DA6403FA15}"/>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graphicEl>
                                              <a:dgm id="{63D7ABFC-54AE-1C43-8AE4-C9203120CD70}"/>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26"/>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graphicEl>
                                              <a:dgm id="{73B2DE08-D0C1-5F4A-A001-68E8BE3D85B1}"/>
                                            </p:graphic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
                                            <p:graphicEl>
                                              <a:dgm id="{9044D0BC-7622-2240-B04F-A018975EA54C}"/>
                                            </p:graphic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
                                            <p:graphicEl>
                                              <a:dgm id="{4321F895-1156-324B-A5DD-4F5415B18737}"/>
                                            </p:graphic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27"/>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
                                            <p:graphicEl>
                                              <a:dgm id="{F09BD4DF-C37F-BC4C-8BA4-100295780C8C}"/>
                                            </p:graphicEl>
                                          </p:spTgt>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
                                            <p:graphicEl>
                                              <a:dgm id="{C1957535-CBCD-AA4C-B723-5EDBD0AC850C}"/>
                                            </p:graphicEl>
                                          </p:spTgt>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
                                            <p:graphicEl>
                                              <a:dgm id="{19E0CAD7-B6C1-6F46-97F6-D926F038FC5F}"/>
                                            </p:graphic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28"/>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
                                            <p:graphicEl>
                                              <a:dgm id="{765442C6-9156-464A-A31C-DFDDB75DEA52}"/>
                                            </p:graphicEl>
                                          </p:spTgt>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
                                            <p:graphicEl>
                                              <a:dgm id="{962982D8-A646-A849-B890-C8120A2F212D}"/>
                                            </p:graphicEl>
                                          </p:spTgt>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
                                            <p:graphicEl>
                                              <a:dgm id="{581A43CC-F64D-294A-B458-D937579EDAF4}"/>
                                            </p:graphic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29"/>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3">
                                            <p:graphicEl>
                                              <a:dgm id="{EE1E537E-7FE7-0345-B67E-70739B5B71FB}"/>
                                            </p:graphicEl>
                                          </p:spTgt>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3">
                                            <p:graphicEl>
                                              <a:dgm id="{FD6168B6-1B81-7F49-A74B-DB8B7D43492B}"/>
                                            </p:graphicEl>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P spid="17" grpId="0"/>
      <p:bldP spid="17" grpId="1"/>
      <p:bldP spid="26" grpId="0"/>
      <p:bldP spid="26" grpId="1"/>
      <p:bldP spid="27" grpId="0"/>
      <p:bldP spid="27" grpId="1"/>
      <p:bldP spid="28" grpId="0"/>
      <p:bldP spid="28" grpId="1"/>
      <p:bldP spid="29" grpId="0"/>
      <p:bldP spid="29" grpId="1"/>
      <p:bldP spid="30" grpId="0"/>
      <p:bldP spid="31" grpId="0"/>
      <p:bldP spid="31"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a:t>Data Visualization</a:t>
            </a:r>
          </a:p>
        </p:txBody>
      </p:sp>
      <p:graphicFrame>
        <p:nvGraphicFramePr>
          <p:cNvPr id="18" name="Table 17"/>
          <p:cNvGraphicFramePr>
            <a:graphicFrameLocks noGrp="1"/>
          </p:cNvGraphicFramePr>
          <p:nvPr>
            <p:extLst>
              <p:ext uri="{D42A27DB-BD31-4B8C-83A1-F6EECF244321}">
                <p14:modId xmlns:p14="http://schemas.microsoft.com/office/powerpoint/2010/main" val="1579630490"/>
              </p:ext>
            </p:extLst>
          </p:nvPr>
        </p:nvGraphicFramePr>
        <p:xfrm>
          <a:off x="118410" y="155359"/>
          <a:ext cx="2006600" cy="3088854"/>
        </p:xfrm>
        <a:graphic>
          <a:graphicData uri="http://schemas.openxmlformats.org/drawingml/2006/table">
            <a:tbl>
              <a:tblPr firstRow="1" bandRow="1">
                <a:tableStyleId>{B301B821-A1FF-4177-AEE7-76D212191A09}</a:tableStyleId>
              </a:tblPr>
              <a:tblGrid>
                <a:gridCol w="2006600">
                  <a:extLst>
                    <a:ext uri="{9D8B030D-6E8A-4147-A177-3AD203B41FA5}">
                      <a16:colId xmlns:a16="http://schemas.microsoft.com/office/drawing/2014/main" val="20000"/>
                    </a:ext>
                  </a:extLst>
                </a:gridCol>
              </a:tblGrid>
              <a:tr h="367242">
                <a:tc>
                  <a:txBody>
                    <a:bodyPr/>
                    <a:lstStyle/>
                    <a:p>
                      <a:r>
                        <a:rPr lang="en-US" sz="1400" b="1" dirty="0">
                          <a:solidFill>
                            <a:schemeClr val="tx1"/>
                          </a:solidFill>
                        </a:rPr>
                        <a:t>Executive Summary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67242">
                <a:tc>
                  <a:txBody>
                    <a:bodyPr/>
                    <a:lstStyle/>
                    <a:p>
                      <a:r>
                        <a:rPr lang="en-US" sz="1400" b="1" dirty="0">
                          <a:solidFill>
                            <a:schemeClr val="tx1"/>
                          </a:solidFill>
                        </a:rPr>
                        <a:t>Our Approach</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7242">
                <a:tc>
                  <a:txBody>
                    <a:bodyPr/>
                    <a:lstStyle/>
                    <a:p>
                      <a:r>
                        <a:rPr lang="en-US" sz="1400" b="1" dirty="0">
                          <a:solidFill>
                            <a:schemeClr val="tx1"/>
                          </a:solidFill>
                        </a:rPr>
                        <a:t>Data Clean Up/Transformation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67242">
                <a:tc>
                  <a:txBody>
                    <a:bodyPr/>
                    <a:lstStyle/>
                    <a:p>
                      <a:r>
                        <a:rPr lang="en-US" sz="1400" b="1" dirty="0">
                          <a:solidFill>
                            <a:schemeClr val="tx1"/>
                          </a:solidFill>
                        </a:rPr>
                        <a:t>Normalization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67242">
                <a:tc>
                  <a:txBody>
                    <a:bodyPr/>
                    <a:lstStyle/>
                    <a:p>
                      <a:r>
                        <a:rPr lang="en-US" sz="1400" b="1" dirty="0">
                          <a:solidFill>
                            <a:schemeClr val="tx1"/>
                          </a:solidFill>
                        </a:rPr>
                        <a:t>Data</a:t>
                      </a:r>
                      <a:r>
                        <a:rPr lang="en-US" sz="1400" b="1" baseline="0" dirty="0">
                          <a:solidFill>
                            <a:schemeClr val="tx1"/>
                          </a:solidFill>
                        </a:rPr>
                        <a:t> Design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67242">
                <a:tc>
                  <a:txBody>
                    <a:bodyPr/>
                    <a:lstStyle/>
                    <a:p>
                      <a:r>
                        <a:rPr lang="en-US" sz="1400" b="1" dirty="0">
                          <a:solidFill>
                            <a:schemeClr val="tx1"/>
                          </a:solidFill>
                        </a:rPr>
                        <a:t>Data Analysis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67242">
                <a:tc>
                  <a:txBody>
                    <a:bodyPr/>
                    <a:lstStyle/>
                    <a:p>
                      <a:r>
                        <a:rPr lang="en-US" sz="1400" b="1" dirty="0">
                          <a:solidFill>
                            <a:srgbClr val="FF0000"/>
                          </a:solidFill>
                        </a:rPr>
                        <a:t>Data</a:t>
                      </a:r>
                      <a:r>
                        <a:rPr lang="en-US" sz="1400" b="1" baseline="0" dirty="0">
                          <a:solidFill>
                            <a:srgbClr val="FF0000"/>
                          </a:solidFill>
                        </a:rPr>
                        <a:t> Visualization</a:t>
                      </a:r>
                      <a:endParaRPr lang="en-US" sz="1400" b="1" dirty="0">
                        <a:solidFill>
                          <a:srgbClr val="FF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67242">
                <a:tc>
                  <a:txBody>
                    <a:bodyPr/>
                    <a:lstStyle/>
                    <a:p>
                      <a:r>
                        <a:rPr lang="en-US" sz="1400" b="1" dirty="0">
                          <a:solidFill>
                            <a:schemeClr val="tx1"/>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
        <p:nvSpPr>
          <p:cNvPr id="62" name="Slide Number Placeholder 13"/>
          <p:cNvSpPr>
            <a:spLocks noGrp="1"/>
          </p:cNvSpPr>
          <p:nvPr>
            <p:ph type="sldNum" sz="quarter" idx="12"/>
          </p:nvPr>
        </p:nvSpPr>
        <p:spPr>
          <a:xfrm>
            <a:off x="11138538" y="6383410"/>
            <a:ext cx="773503" cy="228600"/>
          </a:xfrm>
        </p:spPr>
        <p:txBody>
          <a:bodyPr/>
          <a:lstStyle/>
          <a:p>
            <a:r>
              <a:rPr lang="en-US" dirty="0"/>
              <a:t>6</a:t>
            </a:r>
          </a:p>
        </p:txBody>
      </p:sp>
      <p:sp>
        <p:nvSpPr>
          <p:cNvPr id="5" name="TextBox 4"/>
          <p:cNvSpPr txBox="1"/>
          <p:nvPr/>
        </p:nvSpPr>
        <p:spPr>
          <a:xfrm>
            <a:off x="2387470" y="571487"/>
            <a:ext cx="9728460" cy="646331"/>
          </a:xfrm>
          <a:prstGeom prst="rect">
            <a:avLst/>
          </a:prstGeom>
          <a:noFill/>
        </p:spPr>
        <p:txBody>
          <a:bodyPr wrap="square" rtlCol="0">
            <a:spAutoFit/>
          </a:bodyPr>
          <a:lstStyle/>
          <a:p>
            <a:r>
              <a:rPr lang="en-US" dirty="0"/>
              <a:t>While most of the restaurants had close to perfect scores in 0.5mile radius of </a:t>
            </a:r>
            <a:r>
              <a:rPr lang="en-US" dirty="0" err="1"/>
              <a:t>Gleacher</a:t>
            </a:r>
            <a:r>
              <a:rPr lang="en-US" dirty="0"/>
              <a:t>, the lowest score was 14.75</a:t>
            </a:r>
          </a:p>
        </p:txBody>
      </p:sp>
      <p:pic>
        <p:nvPicPr>
          <p:cNvPr id="9" name="Picture 8"/>
          <p:cNvPicPr>
            <a:picLocks noChangeAspect="1"/>
          </p:cNvPicPr>
          <p:nvPr/>
        </p:nvPicPr>
        <p:blipFill rotWithShape="1">
          <a:blip r:embed="rId3"/>
          <a:srcRect t="5179" b="8566"/>
          <a:stretch/>
        </p:blipFill>
        <p:spPr>
          <a:xfrm>
            <a:off x="2387470" y="1259129"/>
            <a:ext cx="7514806" cy="5124281"/>
          </a:xfrm>
          <a:prstGeom prst="rect">
            <a:avLst/>
          </a:prstGeom>
        </p:spPr>
      </p:pic>
    </p:spTree>
    <p:extLst>
      <p:ext uri="{BB962C8B-B14F-4D97-AF65-F5344CB8AC3E}">
        <p14:creationId xmlns:p14="http://schemas.microsoft.com/office/powerpoint/2010/main" val="9411063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a:t>Data Visualization</a:t>
            </a:r>
          </a:p>
        </p:txBody>
      </p:sp>
      <p:graphicFrame>
        <p:nvGraphicFramePr>
          <p:cNvPr id="18" name="Table 17"/>
          <p:cNvGraphicFramePr>
            <a:graphicFrameLocks noGrp="1"/>
          </p:cNvGraphicFramePr>
          <p:nvPr>
            <p:extLst>
              <p:ext uri="{D42A27DB-BD31-4B8C-83A1-F6EECF244321}">
                <p14:modId xmlns:p14="http://schemas.microsoft.com/office/powerpoint/2010/main" val="610505231"/>
              </p:ext>
            </p:extLst>
          </p:nvPr>
        </p:nvGraphicFramePr>
        <p:xfrm>
          <a:off x="118410" y="155359"/>
          <a:ext cx="2006600" cy="3088854"/>
        </p:xfrm>
        <a:graphic>
          <a:graphicData uri="http://schemas.openxmlformats.org/drawingml/2006/table">
            <a:tbl>
              <a:tblPr firstRow="1" bandRow="1">
                <a:tableStyleId>{B301B821-A1FF-4177-AEE7-76D212191A09}</a:tableStyleId>
              </a:tblPr>
              <a:tblGrid>
                <a:gridCol w="2006600">
                  <a:extLst>
                    <a:ext uri="{9D8B030D-6E8A-4147-A177-3AD203B41FA5}">
                      <a16:colId xmlns:a16="http://schemas.microsoft.com/office/drawing/2014/main" val="20000"/>
                    </a:ext>
                  </a:extLst>
                </a:gridCol>
              </a:tblGrid>
              <a:tr h="367242">
                <a:tc>
                  <a:txBody>
                    <a:bodyPr/>
                    <a:lstStyle/>
                    <a:p>
                      <a:r>
                        <a:rPr lang="en-US" sz="1400" b="1" dirty="0">
                          <a:solidFill>
                            <a:schemeClr val="tx1"/>
                          </a:solidFill>
                        </a:rPr>
                        <a:t>Executive Summary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67242">
                <a:tc>
                  <a:txBody>
                    <a:bodyPr/>
                    <a:lstStyle/>
                    <a:p>
                      <a:r>
                        <a:rPr lang="en-US" sz="1400" b="1" dirty="0">
                          <a:solidFill>
                            <a:schemeClr val="tx1"/>
                          </a:solidFill>
                        </a:rPr>
                        <a:t>Our Approach</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7242">
                <a:tc>
                  <a:txBody>
                    <a:bodyPr/>
                    <a:lstStyle/>
                    <a:p>
                      <a:r>
                        <a:rPr lang="en-US" sz="1400" b="1" dirty="0">
                          <a:solidFill>
                            <a:schemeClr val="tx1"/>
                          </a:solidFill>
                        </a:rPr>
                        <a:t>Data Clean Up/Transformation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67242">
                <a:tc>
                  <a:txBody>
                    <a:bodyPr/>
                    <a:lstStyle/>
                    <a:p>
                      <a:r>
                        <a:rPr lang="en-US" sz="1400" b="1" dirty="0">
                          <a:solidFill>
                            <a:schemeClr val="tx1"/>
                          </a:solidFill>
                        </a:rPr>
                        <a:t>Normalization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67242">
                <a:tc>
                  <a:txBody>
                    <a:bodyPr/>
                    <a:lstStyle/>
                    <a:p>
                      <a:r>
                        <a:rPr lang="en-US" sz="1400" b="1" dirty="0">
                          <a:solidFill>
                            <a:schemeClr val="tx1"/>
                          </a:solidFill>
                        </a:rPr>
                        <a:t>Data</a:t>
                      </a:r>
                      <a:r>
                        <a:rPr lang="en-US" sz="1400" b="1" baseline="0" dirty="0">
                          <a:solidFill>
                            <a:schemeClr val="tx1"/>
                          </a:solidFill>
                        </a:rPr>
                        <a:t> Design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67242">
                <a:tc>
                  <a:txBody>
                    <a:bodyPr/>
                    <a:lstStyle/>
                    <a:p>
                      <a:r>
                        <a:rPr lang="en-US" sz="1400" b="1" dirty="0">
                          <a:solidFill>
                            <a:schemeClr val="tx1"/>
                          </a:solidFill>
                        </a:rPr>
                        <a:t>Data Analysis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67242">
                <a:tc>
                  <a:txBody>
                    <a:bodyPr/>
                    <a:lstStyle/>
                    <a:p>
                      <a:r>
                        <a:rPr lang="en-US" sz="1400" b="1" dirty="0">
                          <a:solidFill>
                            <a:srgbClr val="FF0000"/>
                          </a:solidFill>
                        </a:rPr>
                        <a:t>Data</a:t>
                      </a:r>
                      <a:r>
                        <a:rPr lang="en-US" sz="1400" b="1" baseline="0" dirty="0">
                          <a:solidFill>
                            <a:srgbClr val="FF0000"/>
                          </a:solidFill>
                        </a:rPr>
                        <a:t> Visualization</a:t>
                      </a:r>
                      <a:endParaRPr lang="en-US" sz="1400" b="1" dirty="0">
                        <a:solidFill>
                          <a:srgbClr val="FF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67242">
                <a:tc>
                  <a:txBody>
                    <a:bodyPr/>
                    <a:lstStyle/>
                    <a:p>
                      <a:r>
                        <a:rPr lang="en-US" sz="1400" b="1" dirty="0">
                          <a:solidFill>
                            <a:schemeClr val="tx1"/>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
        <p:nvSpPr>
          <p:cNvPr id="5" name="TextBox 4"/>
          <p:cNvSpPr txBox="1"/>
          <p:nvPr/>
        </p:nvSpPr>
        <p:spPr>
          <a:xfrm>
            <a:off x="2387470" y="571487"/>
            <a:ext cx="9728460" cy="646331"/>
          </a:xfrm>
          <a:prstGeom prst="rect">
            <a:avLst/>
          </a:prstGeom>
          <a:noFill/>
        </p:spPr>
        <p:txBody>
          <a:bodyPr wrap="square" rtlCol="0">
            <a:spAutoFit/>
          </a:bodyPr>
          <a:lstStyle/>
          <a:p>
            <a:r>
              <a:rPr lang="en-US" dirty="0"/>
              <a:t>Grand Lux Café and Broken English Taco pub had the lowest scores</a:t>
            </a:r>
          </a:p>
          <a:p>
            <a:r>
              <a:rPr lang="en-US" dirty="0"/>
              <a:t>Broken English Taco pub and The Great State Fare had the  maximum complaints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0361" y="1337392"/>
            <a:ext cx="4155569" cy="1767253"/>
          </a:xfrm>
          <a:prstGeom prst="rect">
            <a:avLst/>
          </a:prstGeom>
        </p:spPr>
      </p:pic>
      <p:pic>
        <p:nvPicPr>
          <p:cNvPr id="7" name="Picture 6"/>
          <p:cNvPicPr>
            <a:picLocks noChangeAspect="1"/>
          </p:cNvPicPr>
          <p:nvPr/>
        </p:nvPicPr>
        <p:blipFill rotWithShape="1">
          <a:blip r:embed="rId4"/>
          <a:srcRect l="82597" t="4838" b="86142"/>
          <a:stretch/>
        </p:blipFill>
        <p:spPr>
          <a:xfrm>
            <a:off x="2387470" y="5925887"/>
            <a:ext cx="1160282" cy="499082"/>
          </a:xfrm>
          <a:prstGeom prst="rect">
            <a:avLst/>
          </a:prstGeom>
        </p:spPr>
      </p:pic>
      <p:pic>
        <p:nvPicPr>
          <p:cNvPr id="11" name="Picture 10"/>
          <p:cNvPicPr>
            <a:picLocks noChangeAspect="1"/>
          </p:cNvPicPr>
          <p:nvPr/>
        </p:nvPicPr>
        <p:blipFill rotWithShape="1">
          <a:blip r:embed="rId4"/>
          <a:srcRect t="4838" r="18452" b="13188"/>
          <a:stretch/>
        </p:blipFill>
        <p:spPr>
          <a:xfrm>
            <a:off x="2417192" y="1337392"/>
            <a:ext cx="5437044" cy="4535853"/>
          </a:xfrm>
          <a:prstGeom prst="rect">
            <a:avLst/>
          </a:prstGeom>
        </p:spPr>
      </p:pic>
      <p:pic>
        <p:nvPicPr>
          <p:cNvPr id="8" name="Picture 7"/>
          <p:cNvPicPr>
            <a:picLocks noChangeAspect="1"/>
          </p:cNvPicPr>
          <p:nvPr/>
        </p:nvPicPr>
        <p:blipFill rotWithShape="1">
          <a:blip r:embed="rId5"/>
          <a:srcRect t="8842" b="9689"/>
          <a:stretch/>
        </p:blipFill>
        <p:spPr>
          <a:xfrm>
            <a:off x="8026272" y="3913659"/>
            <a:ext cx="4089658" cy="1959586"/>
          </a:xfrm>
          <a:prstGeom prst="rect">
            <a:avLst/>
          </a:prstGeom>
        </p:spPr>
      </p:pic>
      <p:sp>
        <p:nvSpPr>
          <p:cNvPr id="10" name="Rectangle 9"/>
          <p:cNvSpPr/>
          <p:nvPr/>
        </p:nvSpPr>
        <p:spPr>
          <a:xfrm>
            <a:off x="8787298" y="3243177"/>
            <a:ext cx="3052621" cy="27674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a:t>Lowest Scores</a:t>
            </a:r>
          </a:p>
        </p:txBody>
      </p:sp>
      <p:sp>
        <p:nvSpPr>
          <p:cNvPr id="14" name="Rectangle 13"/>
          <p:cNvSpPr/>
          <p:nvPr/>
        </p:nvSpPr>
        <p:spPr>
          <a:xfrm>
            <a:off x="8859420" y="6175277"/>
            <a:ext cx="3052621" cy="27674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Maximum Complaints</a:t>
            </a:r>
          </a:p>
        </p:txBody>
      </p:sp>
    </p:spTree>
    <p:extLst>
      <p:ext uri="{BB962C8B-B14F-4D97-AF65-F5344CB8AC3E}">
        <p14:creationId xmlns:p14="http://schemas.microsoft.com/office/powerpoint/2010/main" val="21396187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a:t>Conclusion</a:t>
            </a:r>
          </a:p>
        </p:txBody>
      </p:sp>
      <p:graphicFrame>
        <p:nvGraphicFramePr>
          <p:cNvPr id="18" name="Table 17"/>
          <p:cNvGraphicFramePr>
            <a:graphicFrameLocks noGrp="1"/>
          </p:cNvGraphicFramePr>
          <p:nvPr>
            <p:extLst>
              <p:ext uri="{D42A27DB-BD31-4B8C-83A1-F6EECF244321}">
                <p14:modId xmlns:p14="http://schemas.microsoft.com/office/powerpoint/2010/main" val="1585070310"/>
              </p:ext>
            </p:extLst>
          </p:nvPr>
        </p:nvGraphicFramePr>
        <p:xfrm>
          <a:off x="118410" y="155359"/>
          <a:ext cx="2006600" cy="3088854"/>
        </p:xfrm>
        <a:graphic>
          <a:graphicData uri="http://schemas.openxmlformats.org/drawingml/2006/table">
            <a:tbl>
              <a:tblPr firstRow="1" bandRow="1">
                <a:tableStyleId>{B301B821-A1FF-4177-AEE7-76D212191A09}</a:tableStyleId>
              </a:tblPr>
              <a:tblGrid>
                <a:gridCol w="2006600">
                  <a:extLst>
                    <a:ext uri="{9D8B030D-6E8A-4147-A177-3AD203B41FA5}">
                      <a16:colId xmlns:a16="http://schemas.microsoft.com/office/drawing/2014/main" val="20000"/>
                    </a:ext>
                  </a:extLst>
                </a:gridCol>
              </a:tblGrid>
              <a:tr h="367242">
                <a:tc>
                  <a:txBody>
                    <a:bodyPr/>
                    <a:lstStyle/>
                    <a:p>
                      <a:r>
                        <a:rPr lang="en-US" sz="1400" b="1" dirty="0">
                          <a:solidFill>
                            <a:schemeClr val="tx1"/>
                          </a:solidFill>
                        </a:rPr>
                        <a:t>Executive Summary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67242">
                <a:tc>
                  <a:txBody>
                    <a:bodyPr/>
                    <a:lstStyle/>
                    <a:p>
                      <a:r>
                        <a:rPr lang="en-US" sz="1400" b="1" dirty="0">
                          <a:solidFill>
                            <a:schemeClr val="tx1"/>
                          </a:solidFill>
                        </a:rPr>
                        <a:t>Our Approach</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7242">
                <a:tc>
                  <a:txBody>
                    <a:bodyPr/>
                    <a:lstStyle/>
                    <a:p>
                      <a:r>
                        <a:rPr lang="en-US" sz="1400" b="1" dirty="0">
                          <a:solidFill>
                            <a:schemeClr val="tx1"/>
                          </a:solidFill>
                        </a:rPr>
                        <a:t>Data Clean Up/Transformation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67242">
                <a:tc>
                  <a:txBody>
                    <a:bodyPr/>
                    <a:lstStyle/>
                    <a:p>
                      <a:r>
                        <a:rPr lang="en-US" sz="1400" b="1" dirty="0">
                          <a:solidFill>
                            <a:schemeClr val="tx1"/>
                          </a:solidFill>
                        </a:rPr>
                        <a:t>Normalization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67242">
                <a:tc>
                  <a:txBody>
                    <a:bodyPr/>
                    <a:lstStyle/>
                    <a:p>
                      <a:r>
                        <a:rPr lang="en-US" sz="1400" b="1" dirty="0">
                          <a:solidFill>
                            <a:schemeClr val="tx1"/>
                          </a:solidFill>
                        </a:rPr>
                        <a:t>Data</a:t>
                      </a:r>
                      <a:r>
                        <a:rPr lang="en-US" sz="1400" b="1" baseline="0" dirty="0">
                          <a:solidFill>
                            <a:schemeClr val="tx1"/>
                          </a:solidFill>
                        </a:rPr>
                        <a:t> Design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67242">
                <a:tc>
                  <a:txBody>
                    <a:bodyPr/>
                    <a:lstStyle/>
                    <a:p>
                      <a:r>
                        <a:rPr lang="en-US" sz="1400" b="1" dirty="0">
                          <a:solidFill>
                            <a:schemeClr val="tx1"/>
                          </a:solidFill>
                        </a:rPr>
                        <a:t>Data Analysis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67242">
                <a:tc>
                  <a:txBody>
                    <a:bodyPr/>
                    <a:lstStyle/>
                    <a:p>
                      <a:r>
                        <a:rPr lang="en-US" sz="1400" b="1" dirty="0">
                          <a:solidFill>
                            <a:schemeClr val="tx1"/>
                          </a:solidFill>
                        </a:rPr>
                        <a:t>Data</a:t>
                      </a:r>
                      <a:r>
                        <a:rPr lang="en-US" sz="1400" b="1" baseline="0" dirty="0">
                          <a:solidFill>
                            <a:schemeClr val="tx1"/>
                          </a:solidFill>
                        </a:rPr>
                        <a:t> Visualization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67242">
                <a:tc>
                  <a:txBody>
                    <a:bodyPr/>
                    <a:lstStyle/>
                    <a:p>
                      <a:r>
                        <a:rPr lang="en-US" sz="1400" b="1" dirty="0">
                          <a:solidFill>
                            <a:srgbClr val="FF0000"/>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
        <p:nvSpPr>
          <p:cNvPr id="62" name="Slide Number Placeholder 13"/>
          <p:cNvSpPr>
            <a:spLocks noGrp="1"/>
          </p:cNvSpPr>
          <p:nvPr>
            <p:ph type="sldNum" sz="quarter" idx="12"/>
          </p:nvPr>
        </p:nvSpPr>
        <p:spPr>
          <a:xfrm>
            <a:off x="11138538" y="6383410"/>
            <a:ext cx="773503" cy="228600"/>
          </a:xfrm>
        </p:spPr>
        <p:txBody>
          <a:bodyPr/>
          <a:lstStyle/>
          <a:p>
            <a:r>
              <a:rPr lang="en-US" dirty="0"/>
              <a:t>6</a:t>
            </a:r>
          </a:p>
        </p:txBody>
      </p:sp>
      <p:sp>
        <p:nvSpPr>
          <p:cNvPr id="8" name="Rectangle 7"/>
          <p:cNvSpPr>
            <a:spLocks noChangeArrowheads="1"/>
          </p:cNvSpPr>
          <p:nvPr>
            <p:custDataLst>
              <p:tags r:id="rId1"/>
            </p:custDataLst>
          </p:nvPr>
        </p:nvSpPr>
        <p:spPr bwMode="gray">
          <a:xfrm>
            <a:off x="2374770" y="861123"/>
            <a:ext cx="1552575" cy="1449831"/>
          </a:xfrm>
          <a:prstGeom prst="rect">
            <a:avLst/>
          </a:prstGeom>
          <a:solidFill>
            <a:schemeClr val="accent1"/>
          </a:solidFill>
          <a:ln w="12700" algn="ctr">
            <a:solidFill>
              <a:schemeClr val="bg1"/>
            </a:solidFill>
            <a:miter lim="800000"/>
            <a:headEnd/>
            <a:tailEnd/>
          </a:ln>
        </p:spPr>
        <p:txBody>
          <a:bodyPr lIns="36000" tIns="36000" rIns="36000" bIns="36000" anchor="ctr" anchorCtr="1"/>
          <a:lstStyle/>
          <a:p>
            <a:pPr algn="ctr">
              <a:lnSpc>
                <a:spcPct val="106000"/>
              </a:lnSpc>
              <a:defRPr/>
            </a:pPr>
            <a:r>
              <a:rPr lang="en-US" sz="1600" b="1" dirty="0">
                <a:solidFill>
                  <a:schemeClr val="bg1"/>
                </a:solidFill>
              </a:rPr>
              <a:t>Lessons Learned</a:t>
            </a:r>
          </a:p>
        </p:txBody>
      </p:sp>
      <p:sp>
        <p:nvSpPr>
          <p:cNvPr id="9" name="Text Placeholder 22"/>
          <p:cNvSpPr txBox="1">
            <a:spLocks/>
          </p:cNvSpPr>
          <p:nvPr>
            <p:custDataLst>
              <p:tags r:id="rId2"/>
            </p:custDataLst>
          </p:nvPr>
        </p:nvSpPr>
        <p:spPr bwMode="auto">
          <a:xfrm>
            <a:off x="4090856" y="1017348"/>
            <a:ext cx="7669021" cy="1455701"/>
          </a:xfrm>
          <a:prstGeom prst="rect">
            <a:avLst/>
          </a:prstGeom>
        </p:spPr>
        <p:txBody>
          <a:bodyPr wrap="square" lIns="36000" tIns="36000" rIns="36000" bIns="36000" anchor="t">
            <a:noAutofit/>
          </a:bodyPr>
          <a:lstStyle>
            <a:lvl1pPr marL="358775" indent="-358775" algn="l" defTabSz="957263" rtl="0" eaLnBrk="1" fontAlgn="base" hangingPunct="1">
              <a:lnSpc>
                <a:spcPct val="106000"/>
              </a:lnSpc>
              <a:spcBef>
                <a:spcPts val="1350"/>
              </a:spcBef>
              <a:spcAft>
                <a:spcPct val="0"/>
              </a:spcAft>
              <a:buFont typeface="Arial" charset="0"/>
              <a:defRPr lang="en-US" sz="1400" kern="1200" dirty="0">
                <a:solidFill>
                  <a:schemeClr val="tx2"/>
                </a:solidFill>
                <a:latin typeface="+mn-lt"/>
                <a:ea typeface="+mn-ea"/>
                <a:cs typeface="+mn-cs"/>
              </a:defRPr>
            </a:lvl1pPr>
            <a:lvl2pPr marL="190500" indent="-190500" algn="l" defTabSz="957263" rtl="0" eaLnBrk="1" fontAlgn="base" hangingPunct="1">
              <a:lnSpc>
                <a:spcPct val="106000"/>
              </a:lnSpc>
              <a:spcBef>
                <a:spcPts val="1350"/>
              </a:spcBef>
              <a:spcAft>
                <a:spcPct val="0"/>
              </a:spcAft>
              <a:buFont typeface="Arial" charset="0"/>
              <a:buChar char="•"/>
              <a:defRPr lang="en-US" sz="1400" kern="1200" dirty="0">
                <a:solidFill>
                  <a:schemeClr val="tx2"/>
                </a:solidFill>
                <a:latin typeface="+mn-lt"/>
                <a:ea typeface="+mj-ea"/>
                <a:cs typeface="+mj-cs"/>
              </a:defRPr>
            </a:lvl2pPr>
            <a:lvl3pPr marL="373063" indent="-182563" algn="l" defTabSz="957263" rtl="0" eaLnBrk="1" fontAlgn="base" hangingPunct="1">
              <a:lnSpc>
                <a:spcPct val="106000"/>
              </a:lnSpc>
              <a:spcBef>
                <a:spcPts val="575"/>
              </a:spcBef>
              <a:spcAft>
                <a:spcPct val="0"/>
              </a:spcAft>
              <a:buFont typeface="Arial" charset="0"/>
              <a:buChar char="‒"/>
              <a:defRPr lang="en-US" sz="1200" kern="1200" dirty="0">
                <a:solidFill>
                  <a:schemeClr val="tx2"/>
                </a:solidFill>
                <a:latin typeface="+mn-lt"/>
                <a:ea typeface="+mj-ea"/>
                <a:cs typeface="+mj-cs"/>
              </a:defRPr>
            </a:lvl3pPr>
            <a:lvl4pPr marL="565150" indent="-190500" algn="l" defTabSz="957263" rtl="0" eaLnBrk="1" fontAlgn="base" hangingPunct="1">
              <a:lnSpc>
                <a:spcPct val="106000"/>
              </a:lnSpc>
              <a:spcBef>
                <a:spcPts val="575"/>
              </a:spcBef>
              <a:spcAft>
                <a:spcPct val="0"/>
              </a:spcAft>
              <a:buFont typeface="Arial" charset="0"/>
              <a:buChar char="•"/>
              <a:defRPr lang="en-US" sz="1200" kern="1200" dirty="0">
                <a:solidFill>
                  <a:schemeClr val="tx2"/>
                </a:solidFill>
                <a:latin typeface="+mn-lt"/>
                <a:ea typeface="+mj-ea"/>
                <a:cs typeface="+mj-cs"/>
              </a:defRPr>
            </a:lvl4pPr>
            <a:lvl5pPr marL="744538" indent="-179388" algn="l" defTabSz="957263" rtl="0" eaLnBrk="1" fontAlgn="base" hangingPunct="1">
              <a:lnSpc>
                <a:spcPct val="106000"/>
              </a:lnSpc>
              <a:spcBef>
                <a:spcPts val="575"/>
              </a:spcBef>
              <a:spcAft>
                <a:spcPct val="0"/>
              </a:spcAft>
              <a:buFont typeface="Arial" charset="0"/>
              <a:buChar char="‒"/>
              <a:defRPr lang="en-GB" sz="1200" kern="1200" dirty="0">
                <a:solidFill>
                  <a:schemeClr val="tx2"/>
                </a:solidFill>
                <a:latin typeface="+mn-lt"/>
                <a:ea typeface="+mj-ea"/>
                <a:cs typeface="+mj-cs"/>
              </a:defRPr>
            </a:lvl5pPr>
            <a:lvl6pPr marL="841606" indent="-171605" algn="l" defTabSz="859512" rtl="0" eaLnBrk="1" latinLnBrk="0" hangingPunct="1">
              <a:spcBef>
                <a:spcPts val="0"/>
              </a:spcBef>
              <a:spcAft>
                <a:spcPts val="282"/>
              </a:spcAft>
              <a:buFont typeface="Arial" pitchFamily="34" charset="0"/>
              <a:buChar char="•"/>
              <a:defRPr sz="1500" kern="1200" baseline="0">
                <a:solidFill>
                  <a:schemeClr val="accent1"/>
                </a:solidFill>
                <a:latin typeface="+mn-lt"/>
                <a:ea typeface="+mn-ea"/>
                <a:cs typeface="+mn-cs"/>
              </a:defRPr>
            </a:lvl6pPr>
            <a:lvl7pPr marL="1014702" indent="-173096"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7pPr>
            <a:lvl8pPr marL="1177353" indent="-162651"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8pPr>
            <a:lvl9pPr marL="1348956" indent="-171605"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9pPr>
          </a:lstStyle>
          <a:p>
            <a:pPr marL="180000" lvl="1" indent="-180000">
              <a:spcBef>
                <a:spcPts val="400"/>
              </a:spcBef>
              <a:spcAft>
                <a:spcPts val="0"/>
              </a:spcAft>
            </a:pPr>
            <a:r>
              <a:rPr lang="en-US" sz="1600" dirty="0">
                <a:solidFill>
                  <a:schemeClr val="tx1"/>
                </a:solidFill>
              </a:rPr>
              <a:t>End to End Data Analysis from both macro and micro perspectives </a:t>
            </a:r>
          </a:p>
          <a:p>
            <a:pPr marL="180000" lvl="1" indent="-180000">
              <a:spcBef>
                <a:spcPts val="400"/>
              </a:spcBef>
              <a:spcAft>
                <a:spcPts val="0"/>
              </a:spcAft>
            </a:pPr>
            <a:r>
              <a:rPr lang="en-US" sz="1600" dirty="0">
                <a:solidFill>
                  <a:schemeClr val="tx1"/>
                </a:solidFill>
              </a:rPr>
              <a:t>Optimization of performance of SQL queries and data uploading</a:t>
            </a:r>
          </a:p>
          <a:p>
            <a:pPr marL="180000" lvl="1" indent="-180000">
              <a:spcBef>
                <a:spcPts val="400"/>
              </a:spcBef>
              <a:spcAft>
                <a:spcPts val="0"/>
              </a:spcAft>
            </a:pPr>
            <a:r>
              <a:rPr lang="en-US" sz="1600" dirty="0">
                <a:solidFill>
                  <a:schemeClr val="tx1"/>
                </a:solidFill>
              </a:rPr>
              <a:t>Interactive data visualizations using Tableau</a:t>
            </a:r>
          </a:p>
          <a:p>
            <a:pPr marL="180000" lvl="1" indent="-180000">
              <a:spcBef>
                <a:spcPts val="400"/>
              </a:spcBef>
              <a:spcAft>
                <a:spcPts val="0"/>
              </a:spcAft>
            </a:pPr>
            <a:r>
              <a:rPr lang="en-US" sz="1600" dirty="0">
                <a:solidFill>
                  <a:schemeClr val="tx1"/>
                </a:solidFill>
              </a:rPr>
              <a:t>Team coordination and managing team dynamics</a:t>
            </a:r>
          </a:p>
          <a:p>
            <a:pPr marL="180000" lvl="1" indent="-180000">
              <a:spcBef>
                <a:spcPts val="400"/>
              </a:spcBef>
              <a:spcAft>
                <a:spcPts val="0"/>
              </a:spcAft>
            </a:pPr>
            <a:endParaRPr lang="en-US" sz="1600" dirty="0">
              <a:solidFill>
                <a:schemeClr val="tx1"/>
              </a:solidFill>
            </a:endParaRPr>
          </a:p>
        </p:txBody>
      </p:sp>
      <p:sp>
        <p:nvSpPr>
          <p:cNvPr id="10" name="Rectangle 9"/>
          <p:cNvSpPr>
            <a:spLocks noChangeArrowheads="1"/>
          </p:cNvSpPr>
          <p:nvPr>
            <p:custDataLst>
              <p:tags r:id="rId3"/>
            </p:custDataLst>
          </p:nvPr>
        </p:nvSpPr>
        <p:spPr bwMode="gray">
          <a:xfrm>
            <a:off x="2374770" y="2865953"/>
            <a:ext cx="1552575" cy="1449831"/>
          </a:xfrm>
          <a:prstGeom prst="rect">
            <a:avLst/>
          </a:prstGeom>
          <a:solidFill>
            <a:schemeClr val="accent1"/>
          </a:solidFill>
          <a:ln w="12700" algn="ctr">
            <a:solidFill>
              <a:schemeClr val="bg1"/>
            </a:solidFill>
            <a:miter lim="800000"/>
            <a:headEnd/>
            <a:tailEnd/>
          </a:ln>
        </p:spPr>
        <p:txBody>
          <a:bodyPr lIns="36000" tIns="36000" rIns="36000" bIns="36000" anchor="ctr" anchorCtr="1"/>
          <a:lstStyle/>
          <a:p>
            <a:pPr algn="ctr">
              <a:lnSpc>
                <a:spcPct val="106000"/>
              </a:lnSpc>
              <a:defRPr/>
            </a:pPr>
            <a:r>
              <a:rPr lang="en-US" sz="1600" b="1" dirty="0">
                <a:solidFill>
                  <a:schemeClr val="bg1"/>
                </a:solidFill>
              </a:rPr>
              <a:t>Areas of Improvement</a:t>
            </a:r>
          </a:p>
        </p:txBody>
      </p:sp>
      <p:sp>
        <p:nvSpPr>
          <p:cNvPr id="11" name="Text Placeholder 22"/>
          <p:cNvSpPr txBox="1">
            <a:spLocks/>
          </p:cNvSpPr>
          <p:nvPr>
            <p:custDataLst>
              <p:tags r:id="rId4"/>
            </p:custDataLst>
          </p:nvPr>
        </p:nvSpPr>
        <p:spPr bwMode="auto">
          <a:xfrm>
            <a:off x="4090857" y="2860083"/>
            <a:ext cx="7669021" cy="1455701"/>
          </a:xfrm>
          <a:prstGeom prst="rect">
            <a:avLst/>
          </a:prstGeom>
        </p:spPr>
        <p:txBody>
          <a:bodyPr wrap="square" lIns="36000" tIns="36000" rIns="36000" bIns="36000" anchor="ctr">
            <a:noAutofit/>
          </a:bodyPr>
          <a:lstStyle>
            <a:lvl1pPr marL="358775" indent="-358775" algn="l" defTabSz="957263" rtl="0" eaLnBrk="1" fontAlgn="base" hangingPunct="1">
              <a:lnSpc>
                <a:spcPct val="106000"/>
              </a:lnSpc>
              <a:spcBef>
                <a:spcPts val="1350"/>
              </a:spcBef>
              <a:spcAft>
                <a:spcPct val="0"/>
              </a:spcAft>
              <a:buFont typeface="Arial" charset="0"/>
              <a:defRPr lang="en-US" sz="1400" kern="1200" dirty="0">
                <a:solidFill>
                  <a:schemeClr val="tx2"/>
                </a:solidFill>
                <a:latin typeface="+mn-lt"/>
                <a:ea typeface="+mn-ea"/>
                <a:cs typeface="+mn-cs"/>
              </a:defRPr>
            </a:lvl1pPr>
            <a:lvl2pPr marL="190500" indent="-190500" algn="l" defTabSz="957263" rtl="0" eaLnBrk="1" fontAlgn="base" hangingPunct="1">
              <a:lnSpc>
                <a:spcPct val="106000"/>
              </a:lnSpc>
              <a:spcBef>
                <a:spcPts val="1350"/>
              </a:spcBef>
              <a:spcAft>
                <a:spcPct val="0"/>
              </a:spcAft>
              <a:buFont typeface="Arial" charset="0"/>
              <a:buChar char="•"/>
              <a:defRPr lang="en-US" sz="1400" kern="1200" dirty="0">
                <a:solidFill>
                  <a:schemeClr val="tx2"/>
                </a:solidFill>
                <a:latin typeface="+mn-lt"/>
                <a:ea typeface="+mj-ea"/>
                <a:cs typeface="+mj-cs"/>
              </a:defRPr>
            </a:lvl2pPr>
            <a:lvl3pPr marL="373063" indent="-182563" algn="l" defTabSz="957263" rtl="0" eaLnBrk="1" fontAlgn="base" hangingPunct="1">
              <a:lnSpc>
                <a:spcPct val="106000"/>
              </a:lnSpc>
              <a:spcBef>
                <a:spcPts val="575"/>
              </a:spcBef>
              <a:spcAft>
                <a:spcPct val="0"/>
              </a:spcAft>
              <a:buFont typeface="Arial" charset="0"/>
              <a:buChar char="‒"/>
              <a:defRPr lang="en-US" sz="1200" kern="1200" dirty="0">
                <a:solidFill>
                  <a:schemeClr val="tx2"/>
                </a:solidFill>
                <a:latin typeface="+mn-lt"/>
                <a:ea typeface="+mj-ea"/>
                <a:cs typeface="+mj-cs"/>
              </a:defRPr>
            </a:lvl3pPr>
            <a:lvl4pPr marL="565150" indent="-190500" algn="l" defTabSz="957263" rtl="0" eaLnBrk="1" fontAlgn="base" hangingPunct="1">
              <a:lnSpc>
                <a:spcPct val="106000"/>
              </a:lnSpc>
              <a:spcBef>
                <a:spcPts val="575"/>
              </a:spcBef>
              <a:spcAft>
                <a:spcPct val="0"/>
              </a:spcAft>
              <a:buFont typeface="Arial" charset="0"/>
              <a:buChar char="•"/>
              <a:defRPr lang="en-US" sz="1200" kern="1200" dirty="0">
                <a:solidFill>
                  <a:schemeClr val="tx2"/>
                </a:solidFill>
                <a:latin typeface="+mn-lt"/>
                <a:ea typeface="+mj-ea"/>
                <a:cs typeface="+mj-cs"/>
              </a:defRPr>
            </a:lvl4pPr>
            <a:lvl5pPr marL="744538" indent="-179388" algn="l" defTabSz="957263" rtl="0" eaLnBrk="1" fontAlgn="base" hangingPunct="1">
              <a:lnSpc>
                <a:spcPct val="106000"/>
              </a:lnSpc>
              <a:spcBef>
                <a:spcPts val="575"/>
              </a:spcBef>
              <a:spcAft>
                <a:spcPct val="0"/>
              </a:spcAft>
              <a:buFont typeface="Arial" charset="0"/>
              <a:buChar char="‒"/>
              <a:defRPr lang="en-GB" sz="1200" kern="1200" dirty="0">
                <a:solidFill>
                  <a:schemeClr val="tx2"/>
                </a:solidFill>
                <a:latin typeface="+mn-lt"/>
                <a:ea typeface="+mj-ea"/>
                <a:cs typeface="+mj-cs"/>
              </a:defRPr>
            </a:lvl5pPr>
            <a:lvl6pPr marL="841606" indent="-171605" algn="l" defTabSz="859512" rtl="0" eaLnBrk="1" latinLnBrk="0" hangingPunct="1">
              <a:spcBef>
                <a:spcPts val="0"/>
              </a:spcBef>
              <a:spcAft>
                <a:spcPts val="282"/>
              </a:spcAft>
              <a:buFont typeface="Arial" pitchFamily="34" charset="0"/>
              <a:buChar char="•"/>
              <a:defRPr sz="1500" kern="1200" baseline="0">
                <a:solidFill>
                  <a:schemeClr val="accent1"/>
                </a:solidFill>
                <a:latin typeface="+mn-lt"/>
                <a:ea typeface="+mn-ea"/>
                <a:cs typeface="+mn-cs"/>
              </a:defRPr>
            </a:lvl6pPr>
            <a:lvl7pPr marL="1014702" indent="-173096"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7pPr>
            <a:lvl8pPr marL="1177353" indent="-162651"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8pPr>
            <a:lvl9pPr marL="1348956" indent="-171605"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9pPr>
          </a:lstStyle>
          <a:p>
            <a:pPr marL="180000" lvl="1" indent="-180000">
              <a:spcBef>
                <a:spcPts val="400"/>
              </a:spcBef>
              <a:spcAft>
                <a:spcPts val="0"/>
              </a:spcAft>
            </a:pPr>
            <a:endParaRPr lang="en-US" sz="1600" dirty="0">
              <a:solidFill>
                <a:schemeClr val="tx1"/>
              </a:solidFill>
            </a:endParaRPr>
          </a:p>
          <a:p>
            <a:pPr marL="180000" lvl="1" indent="-180000">
              <a:spcBef>
                <a:spcPts val="400"/>
              </a:spcBef>
              <a:spcAft>
                <a:spcPts val="0"/>
              </a:spcAft>
            </a:pPr>
            <a:endParaRPr lang="en-US" sz="1600" dirty="0">
              <a:solidFill>
                <a:schemeClr val="tx1"/>
              </a:solidFill>
            </a:endParaRPr>
          </a:p>
          <a:p>
            <a:pPr marL="180000" lvl="1" indent="-180000">
              <a:spcBef>
                <a:spcPts val="400"/>
              </a:spcBef>
              <a:spcAft>
                <a:spcPts val="0"/>
              </a:spcAft>
            </a:pPr>
            <a:r>
              <a:rPr lang="en-US" sz="1600" dirty="0">
                <a:solidFill>
                  <a:schemeClr val="tx1"/>
                </a:solidFill>
              </a:rPr>
              <a:t>A better scoring system with a more nuanced analysis of violations and inspections results</a:t>
            </a:r>
          </a:p>
          <a:p>
            <a:pPr marL="180000" lvl="1" indent="-180000">
              <a:spcBef>
                <a:spcPts val="400"/>
              </a:spcBef>
              <a:spcAft>
                <a:spcPts val="0"/>
              </a:spcAft>
            </a:pPr>
            <a:r>
              <a:rPr lang="en-US" sz="1600" dirty="0">
                <a:solidFill>
                  <a:schemeClr val="tx1"/>
                </a:solidFill>
              </a:rPr>
              <a:t>A more refined way of importing data which can get refreshed &amp; updated on regular basis</a:t>
            </a:r>
          </a:p>
          <a:p>
            <a:pPr marL="180000" lvl="1" indent="-180000">
              <a:spcBef>
                <a:spcPts val="400"/>
              </a:spcBef>
              <a:spcAft>
                <a:spcPts val="0"/>
              </a:spcAft>
            </a:pPr>
            <a:r>
              <a:rPr lang="en-US" sz="1600" dirty="0">
                <a:solidFill>
                  <a:schemeClr val="tx1"/>
                </a:solidFill>
              </a:rPr>
              <a:t>Better cleaning process to get more refined data</a:t>
            </a:r>
          </a:p>
          <a:p>
            <a:pPr marL="180000" lvl="1" indent="-180000">
              <a:spcBef>
                <a:spcPts val="400"/>
              </a:spcBef>
              <a:spcAft>
                <a:spcPts val="0"/>
              </a:spcAft>
            </a:pPr>
            <a:endParaRPr lang="en-US" sz="1600" dirty="0">
              <a:solidFill>
                <a:schemeClr val="tx1"/>
              </a:solidFill>
            </a:endParaRPr>
          </a:p>
          <a:p>
            <a:pPr marL="180000" lvl="1" indent="-180000">
              <a:spcBef>
                <a:spcPts val="400"/>
              </a:spcBef>
              <a:spcAft>
                <a:spcPts val="0"/>
              </a:spcAft>
            </a:pPr>
            <a:endParaRPr lang="en-US" sz="1600" dirty="0">
              <a:solidFill>
                <a:schemeClr val="tx1"/>
              </a:solidFill>
            </a:endParaRPr>
          </a:p>
        </p:txBody>
      </p:sp>
      <p:sp>
        <p:nvSpPr>
          <p:cNvPr id="12" name="Rectangle 11"/>
          <p:cNvSpPr>
            <a:spLocks noChangeArrowheads="1"/>
          </p:cNvSpPr>
          <p:nvPr>
            <p:custDataLst>
              <p:tags r:id="rId5"/>
            </p:custDataLst>
          </p:nvPr>
        </p:nvSpPr>
        <p:spPr bwMode="gray">
          <a:xfrm>
            <a:off x="2374770" y="4876652"/>
            <a:ext cx="1552575" cy="1449831"/>
          </a:xfrm>
          <a:prstGeom prst="rect">
            <a:avLst/>
          </a:prstGeom>
          <a:solidFill>
            <a:schemeClr val="accent1"/>
          </a:solidFill>
          <a:ln w="12700" algn="ctr">
            <a:solidFill>
              <a:schemeClr val="bg1"/>
            </a:solidFill>
            <a:miter lim="800000"/>
            <a:headEnd/>
            <a:tailEnd/>
          </a:ln>
        </p:spPr>
        <p:txBody>
          <a:bodyPr lIns="36000" tIns="36000" rIns="36000" bIns="36000" anchor="ctr" anchorCtr="1"/>
          <a:lstStyle/>
          <a:p>
            <a:pPr algn="ctr">
              <a:lnSpc>
                <a:spcPct val="106000"/>
              </a:lnSpc>
              <a:defRPr/>
            </a:pPr>
            <a:r>
              <a:rPr lang="en-US" sz="1600" b="1" dirty="0">
                <a:solidFill>
                  <a:schemeClr val="bg1"/>
                </a:solidFill>
              </a:rPr>
              <a:t>Future Scope</a:t>
            </a:r>
          </a:p>
        </p:txBody>
      </p:sp>
      <p:sp>
        <p:nvSpPr>
          <p:cNvPr id="13" name="Text Placeholder 22"/>
          <p:cNvSpPr txBox="1">
            <a:spLocks/>
          </p:cNvSpPr>
          <p:nvPr>
            <p:custDataLst>
              <p:tags r:id="rId6"/>
            </p:custDataLst>
          </p:nvPr>
        </p:nvSpPr>
        <p:spPr bwMode="auto">
          <a:xfrm>
            <a:off x="4090857" y="4870783"/>
            <a:ext cx="7669021" cy="1455701"/>
          </a:xfrm>
          <a:prstGeom prst="rect">
            <a:avLst/>
          </a:prstGeom>
        </p:spPr>
        <p:txBody>
          <a:bodyPr wrap="square" lIns="36000" tIns="36000" rIns="36000" bIns="36000">
            <a:noAutofit/>
          </a:bodyPr>
          <a:lstStyle>
            <a:lvl1pPr marL="358775" indent="-358775" algn="l" defTabSz="957263" rtl="0" eaLnBrk="1" fontAlgn="base" hangingPunct="1">
              <a:lnSpc>
                <a:spcPct val="106000"/>
              </a:lnSpc>
              <a:spcBef>
                <a:spcPts val="1350"/>
              </a:spcBef>
              <a:spcAft>
                <a:spcPct val="0"/>
              </a:spcAft>
              <a:buFont typeface="Arial" charset="0"/>
              <a:defRPr lang="en-US" sz="1400" kern="1200" dirty="0">
                <a:solidFill>
                  <a:schemeClr val="tx2"/>
                </a:solidFill>
                <a:latin typeface="+mn-lt"/>
                <a:ea typeface="+mn-ea"/>
                <a:cs typeface="+mn-cs"/>
              </a:defRPr>
            </a:lvl1pPr>
            <a:lvl2pPr marL="190500" indent="-190500" algn="l" defTabSz="957263" rtl="0" eaLnBrk="1" fontAlgn="base" hangingPunct="1">
              <a:lnSpc>
                <a:spcPct val="106000"/>
              </a:lnSpc>
              <a:spcBef>
                <a:spcPts val="1350"/>
              </a:spcBef>
              <a:spcAft>
                <a:spcPct val="0"/>
              </a:spcAft>
              <a:buFont typeface="Arial" charset="0"/>
              <a:buChar char="•"/>
              <a:defRPr lang="en-US" sz="1400" kern="1200" dirty="0">
                <a:solidFill>
                  <a:schemeClr val="tx2"/>
                </a:solidFill>
                <a:latin typeface="+mn-lt"/>
                <a:ea typeface="+mj-ea"/>
                <a:cs typeface="+mj-cs"/>
              </a:defRPr>
            </a:lvl2pPr>
            <a:lvl3pPr marL="373063" indent="-182563" algn="l" defTabSz="957263" rtl="0" eaLnBrk="1" fontAlgn="base" hangingPunct="1">
              <a:lnSpc>
                <a:spcPct val="106000"/>
              </a:lnSpc>
              <a:spcBef>
                <a:spcPts val="575"/>
              </a:spcBef>
              <a:spcAft>
                <a:spcPct val="0"/>
              </a:spcAft>
              <a:buFont typeface="Arial" charset="0"/>
              <a:buChar char="‒"/>
              <a:defRPr lang="en-US" sz="1200" kern="1200" dirty="0">
                <a:solidFill>
                  <a:schemeClr val="tx2"/>
                </a:solidFill>
                <a:latin typeface="+mn-lt"/>
                <a:ea typeface="+mj-ea"/>
                <a:cs typeface="+mj-cs"/>
              </a:defRPr>
            </a:lvl3pPr>
            <a:lvl4pPr marL="565150" indent="-190500" algn="l" defTabSz="957263" rtl="0" eaLnBrk="1" fontAlgn="base" hangingPunct="1">
              <a:lnSpc>
                <a:spcPct val="106000"/>
              </a:lnSpc>
              <a:spcBef>
                <a:spcPts val="575"/>
              </a:spcBef>
              <a:spcAft>
                <a:spcPct val="0"/>
              </a:spcAft>
              <a:buFont typeface="Arial" charset="0"/>
              <a:buChar char="•"/>
              <a:defRPr lang="en-US" sz="1200" kern="1200" dirty="0">
                <a:solidFill>
                  <a:schemeClr val="tx2"/>
                </a:solidFill>
                <a:latin typeface="+mn-lt"/>
                <a:ea typeface="+mj-ea"/>
                <a:cs typeface="+mj-cs"/>
              </a:defRPr>
            </a:lvl4pPr>
            <a:lvl5pPr marL="744538" indent="-179388" algn="l" defTabSz="957263" rtl="0" eaLnBrk="1" fontAlgn="base" hangingPunct="1">
              <a:lnSpc>
                <a:spcPct val="106000"/>
              </a:lnSpc>
              <a:spcBef>
                <a:spcPts val="575"/>
              </a:spcBef>
              <a:spcAft>
                <a:spcPct val="0"/>
              </a:spcAft>
              <a:buFont typeface="Arial" charset="0"/>
              <a:buChar char="‒"/>
              <a:defRPr lang="en-GB" sz="1200" kern="1200" dirty="0">
                <a:solidFill>
                  <a:schemeClr val="tx2"/>
                </a:solidFill>
                <a:latin typeface="+mn-lt"/>
                <a:ea typeface="+mj-ea"/>
                <a:cs typeface="+mj-cs"/>
              </a:defRPr>
            </a:lvl5pPr>
            <a:lvl6pPr marL="841606" indent="-171605" algn="l" defTabSz="859512" rtl="0" eaLnBrk="1" latinLnBrk="0" hangingPunct="1">
              <a:spcBef>
                <a:spcPts val="0"/>
              </a:spcBef>
              <a:spcAft>
                <a:spcPts val="282"/>
              </a:spcAft>
              <a:buFont typeface="Arial" pitchFamily="34" charset="0"/>
              <a:buChar char="•"/>
              <a:defRPr sz="1500" kern="1200" baseline="0">
                <a:solidFill>
                  <a:schemeClr val="accent1"/>
                </a:solidFill>
                <a:latin typeface="+mn-lt"/>
                <a:ea typeface="+mn-ea"/>
                <a:cs typeface="+mn-cs"/>
              </a:defRPr>
            </a:lvl6pPr>
            <a:lvl7pPr marL="1014702" indent="-173096"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7pPr>
            <a:lvl8pPr marL="1177353" indent="-162651"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8pPr>
            <a:lvl9pPr marL="1348956" indent="-171605"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9pPr>
          </a:lstStyle>
          <a:p>
            <a:pPr marL="180000" lvl="1" indent="-180000">
              <a:spcBef>
                <a:spcPts val="400"/>
              </a:spcBef>
              <a:spcAft>
                <a:spcPts val="0"/>
              </a:spcAft>
            </a:pPr>
            <a:r>
              <a:rPr lang="en-US" sz="1600" dirty="0">
                <a:solidFill>
                  <a:schemeClr val="tx1"/>
                </a:solidFill>
              </a:rPr>
              <a:t>The work can be further extended to derive a correlation between the socio economic factors and the cleanliness of the restaurants in that area</a:t>
            </a:r>
          </a:p>
          <a:p>
            <a:pPr marL="180000" lvl="1" indent="-180000">
              <a:spcBef>
                <a:spcPts val="400"/>
              </a:spcBef>
              <a:spcAft>
                <a:spcPts val="0"/>
              </a:spcAft>
            </a:pPr>
            <a:r>
              <a:rPr lang="en-US" sz="1600" dirty="0">
                <a:solidFill>
                  <a:schemeClr val="tx1"/>
                </a:solidFill>
              </a:rPr>
              <a:t>The study can be integrated with Yelp Ratings, </a:t>
            </a:r>
            <a:r>
              <a:rPr lang="en-US" sz="1600" dirty="0" err="1">
                <a:solidFill>
                  <a:schemeClr val="tx1"/>
                </a:solidFill>
              </a:rPr>
              <a:t>Zomato</a:t>
            </a:r>
            <a:r>
              <a:rPr lang="en-US" sz="1600" dirty="0">
                <a:solidFill>
                  <a:schemeClr val="tx1"/>
                </a:solidFill>
              </a:rPr>
              <a:t> and Google Ratings to create a live platform to evaluate and find a restaurant based on customer reviews, types of cuisines, availability of healthy gluten free options combined with updated food inspection results</a:t>
            </a:r>
          </a:p>
        </p:txBody>
      </p:sp>
    </p:spTree>
    <p:extLst>
      <p:ext uri="{BB962C8B-B14F-4D97-AF65-F5344CB8AC3E}">
        <p14:creationId xmlns:p14="http://schemas.microsoft.com/office/powerpoint/2010/main" val="15815784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p:bldP spid="12" grpId="0" animBg="1"/>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Q &amp; A</a:t>
            </a:r>
          </a:p>
        </p:txBody>
      </p:sp>
    </p:spTree>
    <p:extLst>
      <p:ext uri="{BB962C8B-B14F-4D97-AF65-F5344CB8AC3E}">
        <p14:creationId xmlns:p14="http://schemas.microsoft.com/office/powerpoint/2010/main" val="703730085"/>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715121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a:t>Entity Relationship Diagram</a:t>
            </a:r>
          </a:p>
        </p:txBody>
      </p:sp>
      <p:graphicFrame>
        <p:nvGraphicFramePr>
          <p:cNvPr id="9" name="Table 8"/>
          <p:cNvGraphicFramePr>
            <a:graphicFrameLocks noGrp="1"/>
          </p:cNvGraphicFramePr>
          <p:nvPr>
            <p:extLst>
              <p:ext uri="{D42A27DB-BD31-4B8C-83A1-F6EECF244321}">
                <p14:modId xmlns:p14="http://schemas.microsoft.com/office/powerpoint/2010/main" val="1384854058"/>
              </p:ext>
            </p:extLst>
          </p:nvPr>
        </p:nvGraphicFramePr>
        <p:xfrm>
          <a:off x="2465729" y="805543"/>
          <a:ext cx="9433612" cy="5652317"/>
        </p:xfrm>
        <a:graphic>
          <a:graphicData uri="http://schemas.openxmlformats.org/drawingml/2006/table">
            <a:tbl>
              <a:tblPr firstRow="1" bandRow="1">
                <a:tableStyleId>{B301B821-A1FF-4177-AEE7-76D212191A09}</a:tableStyleId>
              </a:tblPr>
              <a:tblGrid>
                <a:gridCol w="2604712">
                  <a:extLst>
                    <a:ext uri="{9D8B030D-6E8A-4147-A177-3AD203B41FA5}">
                      <a16:colId xmlns:a16="http://schemas.microsoft.com/office/drawing/2014/main" val="20000"/>
                    </a:ext>
                  </a:extLst>
                </a:gridCol>
                <a:gridCol w="6828900">
                  <a:extLst>
                    <a:ext uri="{9D8B030D-6E8A-4147-A177-3AD203B41FA5}">
                      <a16:colId xmlns:a16="http://schemas.microsoft.com/office/drawing/2014/main" val="20001"/>
                    </a:ext>
                  </a:extLst>
                </a:gridCol>
              </a:tblGrid>
              <a:tr h="287144">
                <a:tc>
                  <a:txBody>
                    <a:bodyPr/>
                    <a:lstStyle/>
                    <a:p>
                      <a:r>
                        <a:rPr lang="en-US" sz="1600" dirty="0"/>
                        <a:t>Elements</a:t>
                      </a:r>
                    </a:p>
                  </a:txBody>
                  <a:tcPr/>
                </a:tc>
                <a:tc>
                  <a:txBody>
                    <a:bodyPr/>
                    <a:lstStyle/>
                    <a:p>
                      <a:r>
                        <a:rPr lang="en-US" sz="1600" dirty="0"/>
                        <a:t>Values</a:t>
                      </a:r>
                    </a:p>
                  </a:txBody>
                  <a:tcPr/>
                </a:tc>
                <a:extLst>
                  <a:ext uri="{0D108BD9-81ED-4DB2-BD59-A6C34878D82A}">
                    <a16:rowId xmlns:a16="http://schemas.microsoft.com/office/drawing/2014/main" val="10000"/>
                  </a:ext>
                </a:extLst>
              </a:tr>
              <a:tr h="684728">
                <a:tc>
                  <a:txBody>
                    <a:bodyPr/>
                    <a:lstStyle/>
                    <a:p>
                      <a:r>
                        <a:rPr lang="en-US" sz="1600" dirty="0"/>
                        <a:t>Entities</a:t>
                      </a:r>
                    </a:p>
                  </a:txBody>
                  <a:tcPr/>
                </a:tc>
                <a:tc>
                  <a:txBody>
                    <a:bodyPr/>
                    <a:lstStyle/>
                    <a:p>
                      <a:r>
                        <a:rPr lang="en-US" sz="1600" dirty="0"/>
                        <a:t>Violation, Address,</a:t>
                      </a:r>
                      <a:r>
                        <a:rPr lang="en-US" sz="1600" baseline="0" dirty="0"/>
                        <a:t> Restaurant, Inspection, Inspection Type, Facility Type</a:t>
                      </a:r>
                      <a:endParaRPr lang="en-US" sz="1600" dirty="0"/>
                    </a:p>
                  </a:txBody>
                  <a:tcPr/>
                </a:tc>
                <a:extLst>
                  <a:ext uri="{0D108BD9-81ED-4DB2-BD59-A6C34878D82A}">
                    <a16:rowId xmlns:a16="http://schemas.microsoft.com/office/drawing/2014/main" val="10001"/>
                  </a:ext>
                </a:extLst>
              </a:tr>
              <a:tr h="2194309">
                <a:tc>
                  <a:txBody>
                    <a:bodyPr/>
                    <a:lstStyle/>
                    <a:p>
                      <a:r>
                        <a:rPr lang="en-US" sz="1600" dirty="0"/>
                        <a:t>Attributes</a:t>
                      </a:r>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600" baseline="0" dirty="0"/>
                        <a:t>Restaurant </a:t>
                      </a:r>
                      <a:r>
                        <a:rPr lang="mr-IN" sz="1600" baseline="0" dirty="0"/>
                        <a:t>–</a:t>
                      </a:r>
                      <a:r>
                        <a:rPr lang="en-US" sz="1600" baseline="0" dirty="0"/>
                        <a:t> Restaurant ID, Restaurant Name</a:t>
                      </a:r>
                    </a:p>
                    <a:p>
                      <a:pPr marL="0" marR="0" indent="0" algn="l" defTabSz="685800" rtl="0" eaLnBrk="1" fontAlgn="auto" latinLnBrk="0" hangingPunct="1">
                        <a:lnSpc>
                          <a:spcPct val="100000"/>
                        </a:lnSpc>
                        <a:spcBef>
                          <a:spcPts val="0"/>
                        </a:spcBef>
                        <a:spcAft>
                          <a:spcPts val="0"/>
                        </a:spcAft>
                        <a:buClrTx/>
                        <a:buSzTx/>
                        <a:buFontTx/>
                        <a:buNone/>
                        <a:tabLst/>
                        <a:defRPr/>
                      </a:pPr>
                      <a:r>
                        <a:rPr lang="en-US" sz="1600" baseline="0" dirty="0"/>
                        <a:t>Inspection </a:t>
                      </a:r>
                      <a:r>
                        <a:rPr lang="mr-IN" sz="1600" baseline="0" dirty="0"/>
                        <a:t>–</a:t>
                      </a:r>
                      <a:r>
                        <a:rPr lang="en-US" sz="1600" baseline="0" dirty="0"/>
                        <a:t> Inspection ID, Inspection Date, Result, Risk Level</a:t>
                      </a:r>
                      <a:endParaRPr lang="en-US" sz="1600" dirty="0"/>
                    </a:p>
                    <a:p>
                      <a:r>
                        <a:rPr lang="en-US" sz="1600" dirty="0"/>
                        <a:t>Violation </a:t>
                      </a:r>
                      <a:r>
                        <a:rPr lang="mr-IN" sz="1600" dirty="0"/>
                        <a:t>–</a:t>
                      </a:r>
                      <a:r>
                        <a:rPr lang="en-US" sz="1600" dirty="0"/>
                        <a:t> Violation ID, Violation Type, Violation</a:t>
                      </a:r>
                      <a:r>
                        <a:rPr lang="en-US" sz="1600" baseline="0" dirty="0"/>
                        <a:t> Level</a:t>
                      </a:r>
                    </a:p>
                    <a:p>
                      <a:r>
                        <a:rPr lang="en-US" sz="1600" baseline="0" dirty="0"/>
                        <a:t>Address </a:t>
                      </a:r>
                      <a:r>
                        <a:rPr lang="mr-IN" sz="1600" baseline="0" dirty="0"/>
                        <a:t>–</a:t>
                      </a:r>
                      <a:r>
                        <a:rPr lang="en-US" sz="1600" baseline="0" dirty="0"/>
                        <a:t> Address ID, Address, Zip Code, Latitude, Longitude</a:t>
                      </a:r>
                    </a:p>
                    <a:p>
                      <a:r>
                        <a:rPr lang="en-US" sz="1600" baseline="0" dirty="0"/>
                        <a:t>Inspection Type </a:t>
                      </a:r>
                      <a:r>
                        <a:rPr lang="mr-IN" sz="1600" baseline="0" dirty="0"/>
                        <a:t>–</a:t>
                      </a:r>
                      <a:r>
                        <a:rPr lang="en-US" sz="1600" baseline="0" dirty="0"/>
                        <a:t> Inspection Type ID, Inspection Type</a:t>
                      </a:r>
                    </a:p>
                    <a:p>
                      <a:r>
                        <a:rPr lang="en-US" sz="1600" baseline="0" dirty="0"/>
                        <a:t>Facility Type </a:t>
                      </a:r>
                      <a:r>
                        <a:rPr lang="mr-IN" sz="1600" baseline="0" dirty="0"/>
                        <a:t>–</a:t>
                      </a:r>
                      <a:r>
                        <a:rPr lang="en-US" sz="1600" baseline="0" dirty="0"/>
                        <a:t> Facility Type ID, Facility Type</a:t>
                      </a:r>
                    </a:p>
                  </a:txBody>
                  <a:tcPr/>
                </a:tc>
                <a:extLst>
                  <a:ext uri="{0D108BD9-81ED-4DB2-BD59-A6C34878D82A}">
                    <a16:rowId xmlns:a16="http://schemas.microsoft.com/office/drawing/2014/main" val="10002"/>
                  </a:ext>
                </a:extLst>
              </a:tr>
              <a:tr h="1307939">
                <a:tc>
                  <a:txBody>
                    <a:bodyPr/>
                    <a:lstStyle/>
                    <a:p>
                      <a:r>
                        <a:rPr lang="en-US" sz="1600" dirty="0"/>
                        <a:t>Primary</a:t>
                      </a:r>
                      <a:r>
                        <a:rPr lang="en-US" sz="1600" baseline="0" dirty="0"/>
                        <a:t> Keys</a:t>
                      </a:r>
                      <a:endParaRPr lang="en-US" sz="1600" dirty="0"/>
                    </a:p>
                  </a:txBody>
                  <a:tcPr/>
                </a:tc>
                <a:tc>
                  <a:txBody>
                    <a:bodyPr/>
                    <a:lstStyle/>
                    <a:p>
                      <a:r>
                        <a:rPr lang="en-US" sz="1600" dirty="0"/>
                        <a:t>Restaurant</a:t>
                      </a:r>
                      <a:r>
                        <a:rPr lang="en-US" sz="1600" baseline="0" dirty="0"/>
                        <a:t> - </a:t>
                      </a:r>
                      <a:r>
                        <a:rPr lang="en-US" sz="1600" dirty="0"/>
                        <a:t>Restaurant</a:t>
                      </a:r>
                      <a:r>
                        <a:rPr lang="en-US" sz="1600" baseline="0" dirty="0"/>
                        <a:t> ID</a:t>
                      </a:r>
                    </a:p>
                    <a:p>
                      <a:r>
                        <a:rPr lang="en-US" sz="1600" baseline="0" dirty="0"/>
                        <a:t>Inspection - Inspection ID</a:t>
                      </a:r>
                    </a:p>
                    <a:p>
                      <a:r>
                        <a:rPr lang="en-US" sz="1600" baseline="0" dirty="0"/>
                        <a:t>Address - </a:t>
                      </a:r>
                      <a:r>
                        <a:rPr lang="en-US" sz="1600" dirty="0"/>
                        <a:t>Address</a:t>
                      </a:r>
                      <a:r>
                        <a:rPr lang="en-US" sz="1600" baseline="0" dirty="0"/>
                        <a:t> ID</a:t>
                      </a:r>
                    </a:p>
                    <a:p>
                      <a:r>
                        <a:rPr lang="en-US" sz="1600" baseline="0" dirty="0"/>
                        <a:t>Violation - Violation ID</a:t>
                      </a:r>
                    </a:p>
                    <a:p>
                      <a:r>
                        <a:rPr lang="en-US" sz="1600" baseline="0" dirty="0"/>
                        <a:t>Facility Type - Facility Type ID</a:t>
                      </a:r>
                    </a:p>
                    <a:p>
                      <a:r>
                        <a:rPr lang="en-US" sz="1600" baseline="0" dirty="0"/>
                        <a:t>Inspection Type - Inspection Type ID</a:t>
                      </a:r>
                      <a:endParaRPr lang="en-US" sz="1600" dirty="0"/>
                    </a:p>
                  </a:txBody>
                  <a:tcPr/>
                </a:tc>
                <a:extLst>
                  <a:ext uri="{0D108BD9-81ED-4DB2-BD59-A6C34878D82A}">
                    <a16:rowId xmlns:a16="http://schemas.microsoft.com/office/drawing/2014/main" val="10003"/>
                  </a:ext>
                </a:extLst>
              </a:tr>
              <a:tr h="883520">
                <a:tc>
                  <a:txBody>
                    <a:bodyPr/>
                    <a:lstStyle/>
                    <a:p>
                      <a:r>
                        <a:rPr lang="en-US" sz="1600" dirty="0"/>
                        <a:t>Foreign</a:t>
                      </a:r>
                      <a:r>
                        <a:rPr lang="en-US" sz="1600" baseline="0" dirty="0"/>
                        <a:t> Keys</a:t>
                      </a:r>
                      <a:endParaRPr lang="en-US" sz="1600" dirty="0"/>
                    </a:p>
                  </a:txBody>
                  <a:tcPr/>
                </a:tc>
                <a:tc>
                  <a:txBody>
                    <a:bodyPr/>
                    <a:lstStyle/>
                    <a:p>
                      <a:r>
                        <a:rPr lang="en-US" sz="1600" dirty="0"/>
                        <a:t>Restaurant</a:t>
                      </a:r>
                      <a:r>
                        <a:rPr lang="en-US" sz="1600" baseline="0" dirty="0"/>
                        <a:t> </a:t>
                      </a:r>
                      <a:r>
                        <a:rPr lang="mr-IN" sz="1600" baseline="0" dirty="0"/>
                        <a:t>–</a:t>
                      </a:r>
                      <a:r>
                        <a:rPr lang="en-US" sz="1600" baseline="0" dirty="0"/>
                        <a:t> Facility Type ID, Address ID</a:t>
                      </a:r>
                    </a:p>
                    <a:p>
                      <a:r>
                        <a:rPr lang="en-US" sz="1600" baseline="0" dirty="0"/>
                        <a:t>Inspection </a:t>
                      </a:r>
                      <a:r>
                        <a:rPr lang="mr-IN" sz="1600" baseline="0" dirty="0"/>
                        <a:t>–</a:t>
                      </a:r>
                      <a:r>
                        <a:rPr lang="en-US" sz="1600" baseline="0" dirty="0"/>
                        <a:t> Inspection Type ID, Restaurant ID</a:t>
                      </a:r>
                      <a:endParaRPr lang="en-US" sz="1600"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64906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a:t>Queries</a:t>
            </a:r>
          </a:p>
        </p:txBody>
      </p:sp>
      <p:sp>
        <p:nvSpPr>
          <p:cNvPr id="5" name="TextBox 4"/>
          <p:cNvSpPr txBox="1"/>
          <p:nvPr/>
        </p:nvSpPr>
        <p:spPr>
          <a:xfrm>
            <a:off x="2374770" y="571487"/>
            <a:ext cx="9728460" cy="369332"/>
          </a:xfrm>
          <a:prstGeom prst="rect">
            <a:avLst/>
          </a:prstGeom>
          <a:noFill/>
        </p:spPr>
        <p:txBody>
          <a:bodyPr wrap="square" rtlCol="0">
            <a:spAutoFit/>
          </a:bodyPr>
          <a:lstStyle/>
          <a:p>
            <a:r>
              <a:rPr lang="en-US" dirty="0"/>
              <a:t>Restaurant Score Generated</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7880" y="2400927"/>
            <a:ext cx="3209544" cy="404063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47338" y="1356947"/>
            <a:ext cx="3209544" cy="324218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8422" y="1356947"/>
            <a:ext cx="3209544" cy="4186844"/>
          </a:xfrm>
          <a:prstGeom prst="rect">
            <a:avLst/>
          </a:prstGeom>
        </p:spPr>
      </p:pic>
    </p:spTree>
    <p:extLst>
      <p:ext uri="{BB962C8B-B14F-4D97-AF65-F5344CB8AC3E}">
        <p14:creationId xmlns:p14="http://schemas.microsoft.com/office/powerpoint/2010/main" val="641556318"/>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a:t>Queries</a:t>
            </a:r>
          </a:p>
        </p:txBody>
      </p:sp>
      <p:sp>
        <p:nvSpPr>
          <p:cNvPr id="5" name="TextBox 4"/>
          <p:cNvSpPr txBox="1"/>
          <p:nvPr/>
        </p:nvSpPr>
        <p:spPr>
          <a:xfrm>
            <a:off x="2374770" y="571487"/>
            <a:ext cx="9728460" cy="369332"/>
          </a:xfrm>
          <a:prstGeom prst="rect">
            <a:avLst/>
          </a:prstGeom>
          <a:noFill/>
        </p:spPr>
        <p:txBody>
          <a:bodyPr wrap="square" rtlCol="0">
            <a:spAutoFit/>
          </a:bodyPr>
          <a:lstStyle/>
          <a:p>
            <a:r>
              <a:rPr lang="en-US" dirty="0"/>
              <a:t>Top 20 Dirtiest Restaurants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3347" y="1046443"/>
            <a:ext cx="4001625" cy="231529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0075" y="940818"/>
            <a:ext cx="4418347" cy="2420915"/>
          </a:xfrm>
          <a:prstGeom prst="rect">
            <a:avLst/>
          </a:prstGeom>
        </p:spPr>
      </p:pic>
      <p:pic>
        <p:nvPicPr>
          <p:cNvPr id="9" name="Picture 8"/>
          <p:cNvPicPr>
            <a:picLocks noChangeAspect="1"/>
          </p:cNvPicPr>
          <p:nvPr/>
        </p:nvPicPr>
        <p:blipFill rotWithShape="1">
          <a:blip r:embed="rId5"/>
          <a:srcRect t="6297" b="3713"/>
          <a:stretch/>
        </p:blipFill>
        <p:spPr>
          <a:xfrm>
            <a:off x="4357051" y="3463765"/>
            <a:ext cx="4912197" cy="3067291"/>
          </a:xfrm>
          <a:prstGeom prst="rect">
            <a:avLst/>
          </a:prstGeom>
        </p:spPr>
      </p:pic>
    </p:spTree>
    <p:extLst>
      <p:ext uri="{BB962C8B-B14F-4D97-AF65-F5344CB8AC3E}">
        <p14:creationId xmlns:p14="http://schemas.microsoft.com/office/powerpoint/2010/main" val="1275906529"/>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a:t>Queries</a:t>
            </a:r>
          </a:p>
        </p:txBody>
      </p:sp>
      <p:sp>
        <p:nvSpPr>
          <p:cNvPr id="62" name="Slide Number Placeholder 13"/>
          <p:cNvSpPr>
            <a:spLocks noGrp="1"/>
          </p:cNvSpPr>
          <p:nvPr>
            <p:ph type="sldNum" sz="quarter" idx="12"/>
          </p:nvPr>
        </p:nvSpPr>
        <p:spPr>
          <a:xfrm>
            <a:off x="11138538" y="6383410"/>
            <a:ext cx="773503" cy="228600"/>
          </a:xfrm>
        </p:spPr>
        <p:txBody>
          <a:bodyPr/>
          <a:lstStyle/>
          <a:p>
            <a:r>
              <a:rPr lang="en-US" dirty="0"/>
              <a:t>6</a:t>
            </a:r>
          </a:p>
        </p:txBody>
      </p:sp>
      <p:sp>
        <p:nvSpPr>
          <p:cNvPr id="5" name="TextBox 4"/>
          <p:cNvSpPr txBox="1"/>
          <p:nvPr/>
        </p:nvSpPr>
        <p:spPr>
          <a:xfrm>
            <a:off x="2374770" y="571487"/>
            <a:ext cx="9728460" cy="369332"/>
          </a:xfrm>
          <a:prstGeom prst="rect">
            <a:avLst/>
          </a:prstGeom>
          <a:noFill/>
        </p:spPr>
        <p:txBody>
          <a:bodyPr wrap="square" rtlCol="0">
            <a:spAutoFit/>
          </a:bodyPr>
          <a:lstStyle/>
          <a:p>
            <a:r>
              <a:rPr lang="en-US" dirty="0"/>
              <a:t>Counts for Each Type of Violation</a:t>
            </a:r>
          </a:p>
        </p:txBody>
      </p:sp>
      <p:pic>
        <p:nvPicPr>
          <p:cNvPr id="6" name="Picture 5" descr="ViolationCount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9872" y="940819"/>
            <a:ext cx="3962400" cy="552608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8582" y="4863874"/>
            <a:ext cx="5448300" cy="13970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8582" y="1230775"/>
            <a:ext cx="5402696" cy="3098156"/>
          </a:xfrm>
          <a:prstGeom prst="rect">
            <a:avLst/>
          </a:prstGeom>
        </p:spPr>
      </p:pic>
    </p:spTree>
    <p:extLst>
      <p:ext uri="{BB962C8B-B14F-4D97-AF65-F5344CB8AC3E}">
        <p14:creationId xmlns:p14="http://schemas.microsoft.com/office/powerpoint/2010/main" val="3338668933"/>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a:t>Queries</a:t>
            </a:r>
          </a:p>
        </p:txBody>
      </p:sp>
      <p:sp>
        <p:nvSpPr>
          <p:cNvPr id="9" name="TextBox 8"/>
          <p:cNvSpPr txBox="1"/>
          <p:nvPr/>
        </p:nvSpPr>
        <p:spPr>
          <a:xfrm>
            <a:off x="2374770" y="571487"/>
            <a:ext cx="9728460" cy="369332"/>
          </a:xfrm>
          <a:prstGeom prst="rect">
            <a:avLst/>
          </a:prstGeom>
          <a:noFill/>
        </p:spPr>
        <p:txBody>
          <a:bodyPr wrap="square" rtlCol="0">
            <a:spAutoFit/>
          </a:bodyPr>
          <a:lstStyle/>
          <a:p>
            <a:r>
              <a:rPr lang="en-US" dirty="0"/>
              <a:t>Average score in a zip code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4770" y="1046443"/>
            <a:ext cx="6326522" cy="276532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62527" y="940819"/>
            <a:ext cx="1796410" cy="5402534"/>
          </a:xfrm>
          <a:prstGeom prst="rect">
            <a:avLst/>
          </a:prstGeom>
        </p:spPr>
      </p:pic>
    </p:spTree>
    <p:extLst>
      <p:ext uri="{BB962C8B-B14F-4D97-AF65-F5344CB8AC3E}">
        <p14:creationId xmlns:p14="http://schemas.microsoft.com/office/powerpoint/2010/main" val="166645654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a:t>Data Clean Up/Transformation</a:t>
            </a:r>
          </a:p>
        </p:txBody>
      </p:sp>
      <p:graphicFrame>
        <p:nvGraphicFramePr>
          <p:cNvPr id="19" name="Table 18"/>
          <p:cNvGraphicFramePr>
            <a:graphicFrameLocks noGrp="1"/>
          </p:cNvGraphicFramePr>
          <p:nvPr>
            <p:extLst>
              <p:ext uri="{D42A27DB-BD31-4B8C-83A1-F6EECF244321}">
                <p14:modId xmlns:p14="http://schemas.microsoft.com/office/powerpoint/2010/main" val="55486489"/>
              </p:ext>
            </p:extLst>
          </p:nvPr>
        </p:nvGraphicFramePr>
        <p:xfrm>
          <a:off x="2531622" y="1007400"/>
          <a:ext cx="2167378" cy="5486400"/>
        </p:xfrm>
        <a:graphic>
          <a:graphicData uri="http://schemas.openxmlformats.org/drawingml/2006/table">
            <a:tbl>
              <a:tblPr firstRow="1" bandRow="1">
                <a:tableStyleId>{B301B821-A1FF-4177-AEE7-76D212191A09}</a:tableStyleId>
              </a:tblPr>
              <a:tblGrid>
                <a:gridCol w="2167378">
                  <a:extLst>
                    <a:ext uri="{9D8B030D-6E8A-4147-A177-3AD203B41FA5}">
                      <a16:colId xmlns:a16="http://schemas.microsoft.com/office/drawing/2014/main" val="20000"/>
                    </a:ext>
                  </a:extLst>
                </a:gridCol>
              </a:tblGrid>
              <a:tr h="289575">
                <a:tc>
                  <a:txBody>
                    <a:bodyPr/>
                    <a:lstStyle/>
                    <a:p>
                      <a:r>
                        <a:rPr lang="en-US" sz="1400" dirty="0"/>
                        <a:t>Initial Attributes</a:t>
                      </a:r>
                    </a:p>
                  </a:txBody>
                  <a:tcPr/>
                </a:tc>
                <a:extLst>
                  <a:ext uri="{0D108BD9-81ED-4DB2-BD59-A6C34878D82A}">
                    <a16:rowId xmlns:a16="http://schemas.microsoft.com/office/drawing/2014/main" val="10000"/>
                  </a:ext>
                </a:extLst>
              </a:tr>
              <a:tr h="289575">
                <a:tc>
                  <a:txBody>
                    <a:bodyPr/>
                    <a:lstStyle/>
                    <a:p>
                      <a:r>
                        <a:rPr lang="en-US" sz="1400" dirty="0"/>
                        <a:t>Inspection ID</a:t>
                      </a:r>
                    </a:p>
                  </a:txBody>
                  <a:tcPr/>
                </a:tc>
                <a:extLst>
                  <a:ext uri="{0D108BD9-81ED-4DB2-BD59-A6C34878D82A}">
                    <a16:rowId xmlns:a16="http://schemas.microsoft.com/office/drawing/2014/main" val="10001"/>
                  </a:ext>
                </a:extLst>
              </a:tr>
              <a:tr h="289575">
                <a:tc>
                  <a:txBody>
                    <a:bodyPr/>
                    <a:lstStyle/>
                    <a:p>
                      <a:r>
                        <a:rPr lang="en-US" sz="1400" dirty="0"/>
                        <a:t>DBA Name</a:t>
                      </a:r>
                    </a:p>
                  </a:txBody>
                  <a:tcPr/>
                </a:tc>
                <a:extLst>
                  <a:ext uri="{0D108BD9-81ED-4DB2-BD59-A6C34878D82A}">
                    <a16:rowId xmlns:a16="http://schemas.microsoft.com/office/drawing/2014/main" val="10002"/>
                  </a:ext>
                </a:extLst>
              </a:tr>
              <a:tr h="289575">
                <a:tc>
                  <a:txBody>
                    <a:bodyPr/>
                    <a:lstStyle/>
                    <a:p>
                      <a:r>
                        <a:rPr lang="en-US" sz="1400" dirty="0">
                          <a:solidFill>
                            <a:schemeClr val="bg1"/>
                          </a:solidFill>
                        </a:rPr>
                        <a:t>AKA Name</a:t>
                      </a:r>
                    </a:p>
                  </a:txBody>
                  <a:tcPr>
                    <a:solidFill>
                      <a:srgbClr val="FF0000"/>
                    </a:solidFill>
                  </a:tcPr>
                </a:tc>
                <a:extLst>
                  <a:ext uri="{0D108BD9-81ED-4DB2-BD59-A6C34878D82A}">
                    <a16:rowId xmlns:a16="http://schemas.microsoft.com/office/drawing/2014/main" val="10003"/>
                  </a:ext>
                </a:extLst>
              </a:tr>
              <a:tr h="289575">
                <a:tc>
                  <a:txBody>
                    <a:bodyPr/>
                    <a:lstStyle/>
                    <a:p>
                      <a:r>
                        <a:rPr lang="en-US" sz="1400" dirty="0"/>
                        <a:t>License #</a:t>
                      </a:r>
                    </a:p>
                  </a:txBody>
                  <a:tcPr/>
                </a:tc>
                <a:extLst>
                  <a:ext uri="{0D108BD9-81ED-4DB2-BD59-A6C34878D82A}">
                    <a16:rowId xmlns:a16="http://schemas.microsoft.com/office/drawing/2014/main" val="10004"/>
                  </a:ext>
                </a:extLst>
              </a:tr>
              <a:tr h="289575">
                <a:tc>
                  <a:txBody>
                    <a:bodyPr/>
                    <a:lstStyle/>
                    <a:p>
                      <a:r>
                        <a:rPr lang="en-US" sz="1400" dirty="0"/>
                        <a:t>Facility Type</a:t>
                      </a:r>
                    </a:p>
                  </a:txBody>
                  <a:tcPr/>
                </a:tc>
                <a:extLst>
                  <a:ext uri="{0D108BD9-81ED-4DB2-BD59-A6C34878D82A}">
                    <a16:rowId xmlns:a16="http://schemas.microsoft.com/office/drawing/2014/main" val="10005"/>
                  </a:ext>
                </a:extLst>
              </a:tr>
              <a:tr h="289575">
                <a:tc>
                  <a:txBody>
                    <a:bodyPr/>
                    <a:lstStyle/>
                    <a:p>
                      <a:r>
                        <a:rPr lang="en-US" sz="1400" dirty="0"/>
                        <a:t>Risk</a:t>
                      </a:r>
                    </a:p>
                  </a:txBody>
                  <a:tcPr/>
                </a:tc>
                <a:extLst>
                  <a:ext uri="{0D108BD9-81ED-4DB2-BD59-A6C34878D82A}">
                    <a16:rowId xmlns:a16="http://schemas.microsoft.com/office/drawing/2014/main" val="10006"/>
                  </a:ext>
                </a:extLst>
              </a:tr>
              <a:tr h="289575">
                <a:tc>
                  <a:txBody>
                    <a:bodyPr/>
                    <a:lstStyle/>
                    <a:p>
                      <a:r>
                        <a:rPr lang="en-US" sz="1400" dirty="0"/>
                        <a:t>Address</a:t>
                      </a:r>
                    </a:p>
                  </a:txBody>
                  <a:tcPr/>
                </a:tc>
                <a:extLst>
                  <a:ext uri="{0D108BD9-81ED-4DB2-BD59-A6C34878D82A}">
                    <a16:rowId xmlns:a16="http://schemas.microsoft.com/office/drawing/2014/main" val="10007"/>
                  </a:ext>
                </a:extLst>
              </a:tr>
              <a:tr h="289575">
                <a:tc>
                  <a:txBody>
                    <a:bodyPr/>
                    <a:lstStyle/>
                    <a:p>
                      <a:r>
                        <a:rPr lang="en-US" sz="1400" dirty="0">
                          <a:solidFill>
                            <a:schemeClr val="bg1"/>
                          </a:solidFill>
                        </a:rPr>
                        <a:t>City</a:t>
                      </a:r>
                    </a:p>
                  </a:txBody>
                  <a:tcPr>
                    <a:solidFill>
                      <a:srgbClr val="FF0000"/>
                    </a:solidFill>
                  </a:tcPr>
                </a:tc>
                <a:extLst>
                  <a:ext uri="{0D108BD9-81ED-4DB2-BD59-A6C34878D82A}">
                    <a16:rowId xmlns:a16="http://schemas.microsoft.com/office/drawing/2014/main" val="10008"/>
                  </a:ext>
                </a:extLst>
              </a:tr>
              <a:tr h="289575">
                <a:tc>
                  <a:txBody>
                    <a:bodyPr/>
                    <a:lstStyle/>
                    <a:p>
                      <a:r>
                        <a:rPr lang="en-US" sz="1400" dirty="0">
                          <a:solidFill>
                            <a:schemeClr val="bg1"/>
                          </a:solidFill>
                        </a:rPr>
                        <a:t>State</a:t>
                      </a:r>
                    </a:p>
                  </a:txBody>
                  <a:tcPr>
                    <a:solidFill>
                      <a:srgbClr val="FF0000"/>
                    </a:solidFill>
                  </a:tcPr>
                </a:tc>
                <a:extLst>
                  <a:ext uri="{0D108BD9-81ED-4DB2-BD59-A6C34878D82A}">
                    <a16:rowId xmlns:a16="http://schemas.microsoft.com/office/drawing/2014/main" val="10009"/>
                  </a:ext>
                </a:extLst>
              </a:tr>
              <a:tr h="289575">
                <a:tc>
                  <a:txBody>
                    <a:bodyPr/>
                    <a:lstStyle/>
                    <a:p>
                      <a:r>
                        <a:rPr lang="en-US" sz="1400" dirty="0"/>
                        <a:t>Zip</a:t>
                      </a:r>
                    </a:p>
                  </a:txBody>
                  <a:tcPr/>
                </a:tc>
                <a:extLst>
                  <a:ext uri="{0D108BD9-81ED-4DB2-BD59-A6C34878D82A}">
                    <a16:rowId xmlns:a16="http://schemas.microsoft.com/office/drawing/2014/main" val="10010"/>
                  </a:ext>
                </a:extLst>
              </a:tr>
              <a:tr h="289575">
                <a:tc>
                  <a:txBody>
                    <a:bodyPr/>
                    <a:lstStyle/>
                    <a:p>
                      <a:r>
                        <a:rPr lang="en-US" sz="1400" dirty="0"/>
                        <a:t>Inspection Date</a:t>
                      </a:r>
                    </a:p>
                  </a:txBody>
                  <a:tcPr/>
                </a:tc>
                <a:extLst>
                  <a:ext uri="{0D108BD9-81ED-4DB2-BD59-A6C34878D82A}">
                    <a16:rowId xmlns:a16="http://schemas.microsoft.com/office/drawing/2014/main" val="10011"/>
                  </a:ext>
                </a:extLst>
              </a:tr>
              <a:tr h="289575">
                <a:tc>
                  <a:txBody>
                    <a:bodyPr/>
                    <a:lstStyle/>
                    <a:p>
                      <a:r>
                        <a:rPr lang="en-US" sz="1400" dirty="0"/>
                        <a:t>Inspection Type</a:t>
                      </a:r>
                    </a:p>
                  </a:txBody>
                  <a:tcPr/>
                </a:tc>
                <a:extLst>
                  <a:ext uri="{0D108BD9-81ED-4DB2-BD59-A6C34878D82A}">
                    <a16:rowId xmlns:a16="http://schemas.microsoft.com/office/drawing/2014/main" val="10012"/>
                  </a:ext>
                </a:extLst>
              </a:tr>
              <a:tr h="289575">
                <a:tc>
                  <a:txBody>
                    <a:bodyPr/>
                    <a:lstStyle/>
                    <a:p>
                      <a:r>
                        <a:rPr lang="en-US" sz="1400" dirty="0"/>
                        <a:t>Results</a:t>
                      </a:r>
                    </a:p>
                  </a:txBody>
                  <a:tcPr/>
                </a:tc>
                <a:extLst>
                  <a:ext uri="{0D108BD9-81ED-4DB2-BD59-A6C34878D82A}">
                    <a16:rowId xmlns:a16="http://schemas.microsoft.com/office/drawing/2014/main" val="10013"/>
                  </a:ext>
                </a:extLst>
              </a:tr>
              <a:tr h="289575">
                <a:tc>
                  <a:txBody>
                    <a:bodyPr/>
                    <a:lstStyle/>
                    <a:p>
                      <a:r>
                        <a:rPr lang="en-US" sz="1400" dirty="0"/>
                        <a:t>Violations</a:t>
                      </a:r>
                    </a:p>
                  </a:txBody>
                  <a:tcPr/>
                </a:tc>
                <a:extLst>
                  <a:ext uri="{0D108BD9-81ED-4DB2-BD59-A6C34878D82A}">
                    <a16:rowId xmlns:a16="http://schemas.microsoft.com/office/drawing/2014/main" val="10014"/>
                  </a:ext>
                </a:extLst>
              </a:tr>
              <a:tr h="289575">
                <a:tc>
                  <a:txBody>
                    <a:bodyPr/>
                    <a:lstStyle/>
                    <a:p>
                      <a:r>
                        <a:rPr lang="en-US" sz="1400" dirty="0"/>
                        <a:t>Latitude</a:t>
                      </a:r>
                    </a:p>
                  </a:txBody>
                  <a:tcPr/>
                </a:tc>
                <a:extLst>
                  <a:ext uri="{0D108BD9-81ED-4DB2-BD59-A6C34878D82A}">
                    <a16:rowId xmlns:a16="http://schemas.microsoft.com/office/drawing/2014/main" val="10015"/>
                  </a:ext>
                </a:extLst>
              </a:tr>
              <a:tr h="289575">
                <a:tc>
                  <a:txBody>
                    <a:bodyPr/>
                    <a:lstStyle/>
                    <a:p>
                      <a:r>
                        <a:rPr lang="en-US" sz="1400" dirty="0"/>
                        <a:t>Longitude</a:t>
                      </a:r>
                    </a:p>
                  </a:txBody>
                  <a:tcPr/>
                </a:tc>
                <a:extLst>
                  <a:ext uri="{0D108BD9-81ED-4DB2-BD59-A6C34878D82A}">
                    <a16:rowId xmlns:a16="http://schemas.microsoft.com/office/drawing/2014/main" val="10016"/>
                  </a:ext>
                </a:extLst>
              </a:tr>
              <a:tr h="289575">
                <a:tc>
                  <a:txBody>
                    <a:bodyPr/>
                    <a:lstStyle/>
                    <a:p>
                      <a:r>
                        <a:rPr lang="en-US" sz="1400" dirty="0">
                          <a:solidFill>
                            <a:schemeClr val="bg1"/>
                          </a:solidFill>
                        </a:rPr>
                        <a:t>Location</a:t>
                      </a:r>
                    </a:p>
                  </a:txBody>
                  <a:tcPr>
                    <a:solidFill>
                      <a:srgbClr val="FF0000"/>
                    </a:solidFill>
                  </a:tcPr>
                </a:tc>
                <a:extLst>
                  <a:ext uri="{0D108BD9-81ED-4DB2-BD59-A6C34878D82A}">
                    <a16:rowId xmlns:a16="http://schemas.microsoft.com/office/drawing/2014/main" val="10017"/>
                  </a:ext>
                </a:extLst>
              </a:tr>
            </a:tbl>
          </a:graphicData>
        </a:graphic>
      </p:graphicFrame>
      <p:sp>
        <p:nvSpPr>
          <p:cNvPr id="20" name="TextBox 19"/>
          <p:cNvSpPr txBox="1"/>
          <p:nvPr/>
        </p:nvSpPr>
        <p:spPr>
          <a:xfrm>
            <a:off x="4864099" y="1464600"/>
            <a:ext cx="1544948" cy="1323439"/>
          </a:xfrm>
          <a:prstGeom prst="rect">
            <a:avLst/>
          </a:prstGeom>
          <a:noFill/>
        </p:spPr>
        <p:txBody>
          <a:bodyPr wrap="square" rtlCol="0">
            <a:spAutoFit/>
          </a:bodyPr>
          <a:lstStyle/>
          <a:p>
            <a:r>
              <a:rPr lang="en-US" sz="1600" dirty="0"/>
              <a:t>Identical to DBA Name. </a:t>
            </a:r>
          </a:p>
          <a:p>
            <a:r>
              <a:rPr lang="en-US" sz="1600" dirty="0"/>
              <a:t>Only DBA Name listed for some establishments</a:t>
            </a:r>
          </a:p>
        </p:txBody>
      </p:sp>
      <p:sp>
        <p:nvSpPr>
          <p:cNvPr id="32" name="TextBox 31"/>
          <p:cNvSpPr txBox="1"/>
          <p:nvPr/>
        </p:nvSpPr>
        <p:spPr>
          <a:xfrm>
            <a:off x="4864099" y="3212711"/>
            <a:ext cx="1536701" cy="1323439"/>
          </a:xfrm>
          <a:prstGeom prst="rect">
            <a:avLst/>
          </a:prstGeom>
          <a:noFill/>
        </p:spPr>
        <p:txBody>
          <a:bodyPr wrap="square" rtlCol="0">
            <a:spAutoFit/>
          </a:bodyPr>
          <a:lstStyle/>
          <a:p>
            <a:r>
              <a:rPr lang="en-US" sz="1600" dirty="0"/>
              <a:t>All data from City of Chicago. Hence redundant information</a:t>
            </a:r>
          </a:p>
        </p:txBody>
      </p:sp>
      <p:graphicFrame>
        <p:nvGraphicFramePr>
          <p:cNvPr id="33" name="Table 32"/>
          <p:cNvGraphicFramePr>
            <a:graphicFrameLocks noGrp="1"/>
          </p:cNvGraphicFramePr>
          <p:nvPr>
            <p:extLst>
              <p:ext uri="{D42A27DB-BD31-4B8C-83A1-F6EECF244321}">
                <p14:modId xmlns:p14="http://schemas.microsoft.com/office/powerpoint/2010/main" val="613336169"/>
              </p:ext>
            </p:extLst>
          </p:nvPr>
        </p:nvGraphicFramePr>
        <p:xfrm>
          <a:off x="7575158" y="1461280"/>
          <a:ext cx="2167378" cy="4267200"/>
        </p:xfrm>
        <a:graphic>
          <a:graphicData uri="http://schemas.openxmlformats.org/drawingml/2006/table">
            <a:tbl>
              <a:tblPr firstRow="1" bandRow="1">
                <a:tableStyleId>{B301B821-A1FF-4177-AEE7-76D212191A09}</a:tableStyleId>
              </a:tblPr>
              <a:tblGrid>
                <a:gridCol w="2167378">
                  <a:extLst>
                    <a:ext uri="{9D8B030D-6E8A-4147-A177-3AD203B41FA5}">
                      <a16:colId xmlns:a16="http://schemas.microsoft.com/office/drawing/2014/main" val="20000"/>
                    </a:ext>
                  </a:extLst>
                </a:gridCol>
              </a:tblGrid>
              <a:tr h="289575">
                <a:tc>
                  <a:txBody>
                    <a:bodyPr/>
                    <a:lstStyle/>
                    <a:p>
                      <a:r>
                        <a:rPr lang="en-US" sz="1400" dirty="0"/>
                        <a:t>New Attributes</a:t>
                      </a:r>
                    </a:p>
                  </a:txBody>
                  <a:tcPr/>
                </a:tc>
                <a:extLst>
                  <a:ext uri="{0D108BD9-81ED-4DB2-BD59-A6C34878D82A}">
                    <a16:rowId xmlns:a16="http://schemas.microsoft.com/office/drawing/2014/main" val="10000"/>
                  </a:ext>
                </a:extLst>
              </a:tr>
              <a:tr h="289575">
                <a:tc>
                  <a:txBody>
                    <a:bodyPr/>
                    <a:lstStyle/>
                    <a:p>
                      <a:r>
                        <a:rPr lang="en-US" sz="1400" dirty="0"/>
                        <a:t>Inspection ID</a:t>
                      </a:r>
                    </a:p>
                  </a:txBody>
                  <a:tcPr/>
                </a:tc>
                <a:extLst>
                  <a:ext uri="{0D108BD9-81ED-4DB2-BD59-A6C34878D82A}">
                    <a16:rowId xmlns:a16="http://schemas.microsoft.com/office/drawing/2014/main" val="10001"/>
                  </a:ext>
                </a:extLst>
              </a:tr>
              <a:tr h="289575">
                <a:tc>
                  <a:txBody>
                    <a:bodyPr/>
                    <a:lstStyle/>
                    <a:p>
                      <a:r>
                        <a:rPr lang="en-US" sz="1400" dirty="0"/>
                        <a:t>DBA Name</a:t>
                      </a:r>
                    </a:p>
                  </a:txBody>
                  <a:tcPr>
                    <a:solidFill>
                      <a:srgbClr val="FFFF00"/>
                    </a:solidFill>
                  </a:tcPr>
                </a:tc>
                <a:extLst>
                  <a:ext uri="{0D108BD9-81ED-4DB2-BD59-A6C34878D82A}">
                    <a16:rowId xmlns:a16="http://schemas.microsoft.com/office/drawing/2014/main" val="10002"/>
                  </a:ext>
                </a:extLst>
              </a:tr>
              <a:tr h="289575">
                <a:tc>
                  <a:txBody>
                    <a:bodyPr/>
                    <a:lstStyle/>
                    <a:p>
                      <a:r>
                        <a:rPr lang="en-US" sz="1400" dirty="0"/>
                        <a:t>License #</a:t>
                      </a:r>
                    </a:p>
                  </a:txBody>
                  <a:tcPr/>
                </a:tc>
                <a:extLst>
                  <a:ext uri="{0D108BD9-81ED-4DB2-BD59-A6C34878D82A}">
                    <a16:rowId xmlns:a16="http://schemas.microsoft.com/office/drawing/2014/main" val="10003"/>
                  </a:ext>
                </a:extLst>
              </a:tr>
              <a:tr h="289575">
                <a:tc>
                  <a:txBody>
                    <a:bodyPr/>
                    <a:lstStyle/>
                    <a:p>
                      <a:r>
                        <a:rPr lang="en-US" sz="1400" dirty="0"/>
                        <a:t>Facility Type</a:t>
                      </a:r>
                    </a:p>
                  </a:txBody>
                  <a:tcPr>
                    <a:solidFill>
                      <a:srgbClr val="FFFF00"/>
                    </a:solidFill>
                  </a:tcPr>
                </a:tc>
                <a:extLst>
                  <a:ext uri="{0D108BD9-81ED-4DB2-BD59-A6C34878D82A}">
                    <a16:rowId xmlns:a16="http://schemas.microsoft.com/office/drawing/2014/main" val="10004"/>
                  </a:ext>
                </a:extLst>
              </a:tr>
              <a:tr h="289575">
                <a:tc>
                  <a:txBody>
                    <a:bodyPr/>
                    <a:lstStyle/>
                    <a:p>
                      <a:r>
                        <a:rPr lang="en-US" sz="1400" dirty="0"/>
                        <a:t>Risk</a:t>
                      </a:r>
                    </a:p>
                  </a:txBody>
                  <a:tcPr/>
                </a:tc>
                <a:extLst>
                  <a:ext uri="{0D108BD9-81ED-4DB2-BD59-A6C34878D82A}">
                    <a16:rowId xmlns:a16="http://schemas.microsoft.com/office/drawing/2014/main" val="10005"/>
                  </a:ext>
                </a:extLst>
              </a:tr>
              <a:tr h="289575">
                <a:tc>
                  <a:txBody>
                    <a:bodyPr/>
                    <a:lstStyle/>
                    <a:p>
                      <a:r>
                        <a:rPr lang="en-US" sz="1400" dirty="0"/>
                        <a:t>Address</a:t>
                      </a:r>
                    </a:p>
                  </a:txBody>
                  <a:tcPr>
                    <a:solidFill>
                      <a:srgbClr val="FFFF00"/>
                    </a:solidFill>
                  </a:tcPr>
                </a:tc>
                <a:extLst>
                  <a:ext uri="{0D108BD9-81ED-4DB2-BD59-A6C34878D82A}">
                    <a16:rowId xmlns:a16="http://schemas.microsoft.com/office/drawing/2014/main" val="10006"/>
                  </a:ext>
                </a:extLst>
              </a:tr>
              <a:tr h="289575">
                <a:tc>
                  <a:txBody>
                    <a:bodyPr/>
                    <a:lstStyle/>
                    <a:p>
                      <a:r>
                        <a:rPr lang="en-US" sz="1400" dirty="0"/>
                        <a:t>Zip</a:t>
                      </a:r>
                    </a:p>
                  </a:txBody>
                  <a:tcPr>
                    <a:solidFill>
                      <a:srgbClr val="FFFF00"/>
                    </a:solidFill>
                  </a:tcPr>
                </a:tc>
                <a:extLst>
                  <a:ext uri="{0D108BD9-81ED-4DB2-BD59-A6C34878D82A}">
                    <a16:rowId xmlns:a16="http://schemas.microsoft.com/office/drawing/2014/main" val="10007"/>
                  </a:ext>
                </a:extLst>
              </a:tr>
              <a:tr h="289575">
                <a:tc>
                  <a:txBody>
                    <a:bodyPr/>
                    <a:lstStyle/>
                    <a:p>
                      <a:r>
                        <a:rPr lang="en-US" sz="1400" dirty="0"/>
                        <a:t>Inspection Date</a:t>
                      </a:r>
                    </a:p>
                  </a:txBody>
                  <a:tcPr/>
                </a:tc>
                <a:extLst>
                  <a:ext uri="{0D108BD9-81ED-4DB2-BD59-A6C34878D82A}">
                    <a16:rowId xmlns:a16="http://schemas.microsoft.com/office/drawing/2014/main" val="10008"/>
                  </a:ext>
                </a:extLst>
              </a:tr>
              <a:tr h="289575">
                <a:tc>
                  <a:txBody>
                    <a:bodyPr/>
                    <a:lstStyle/>
                    <a:p>
                      <a:r>
                        <a:rPr lang="en-US" sz="1400" dirty="0"/>
                        <a:t>Inspection Type</a:t>
                      </a:r>
                    </a:p>
                  </a:txBody>
                  <a:tcPr>
                    <a:solidFill>
                      <a:srgbClr val="FFFF00"/>
                    </a:solidFill>
                  </a:tcPr>
                </a:tc>
                <a:extLst>
                  <a:ext uri="{0D108BD9-81ED-4DB2-BD59-A6C34878D82A}">
                    <a16:rowId xmlns:a16="http://schemas.microsoft.com/office/drawing/2014/main" val="10009"/>
                  </a:ext>
                </a:extLst>
              </a:tr>
              <a:tr h="289575">
                <a:tc>
                  <a:txBody>
                    <a:bodyPr/>
                    <a:lstStyle/>
                    <a:p>
                      <a:r>
                        <a:rPr lang="en-US" sz="1400" dirty="0"/>
                        <a:t>Results</a:t>
                      </a:r>
                    </a:p>
                  </a:txBody>
                  <a:tcPr/>
                </a:tc>
                <a:extLst>
                  <a:ext uri="{0D108BD9-81ED-4DB2-BD59-A6C34878D82A}">
                    <a16:rowId xmlns:a16="http://schemas.microsoft.com/office/drawing/2014/main" val="10010"/>
                  </a:ext>
                </a:extLst>
              </a:tr>
              <a:tr h="289575">
                <a:tc>
                  <a:txBody>
                    <a:bodyPr/>
                    <a:lstStyle/>
                    <a:p>
                      <a:r>
                        <a:rPr lang="en-US" sz="1400" dirty="0"/>
                        <a:t>Violations</a:t>
                      </a:r>
                    </a:p>
                  </a:txBody>
                  <a:tcPr/>
                </a:tc>
                <a:extLst>
                  <a:ext uri="{0D108BD9-81ED-4DB2-BD59-A6C34878D82A}">
                    <a16:rowId xmlns:a16="http://schemas.microsoft.com/office/drawing/2014/main" val="10011"/>
                  </a:ext>
                </a:extLst>
              </a:tr>
              <a:tr h="289575">
                <a:tc>
                  <a:txBody>
                    <a:bodyPr/>
                    <a:lstStyle/>
                    <a:p>
                      <a:r>
                        <a:rPr lang="en-US" sz="1400" dirty="0"/>
                        <a:t>Latitude</a:t>
                      </a:r>
                    </a:p>
                  </a:txBody>
                  <a:tcPr/>
                </a:tc>
                <a:extLst>
                  <a:ext uri="{0D108BD9-81ED-4DB2-BD59-A6C34878D82A}">
                    <a16:rowId xmlns:a16="http://schemas.microsoft.com/office/drawing/2014/main" val="10012"/>
                  </a:ext>
                </a:extLst>
              </a:tr>
              <a:tr h="289575">
                <a:tc>
                  <a:txBody>
                    <a:bodyPr/>
                    <a:lstStyle/>
                    <a:p>
                      <a:r>
                        <a:rPr lang="en-US" sz="1400" dirty="0"/>
                        <a:t>Longitude</a:t>
                      </a:r>
                    </a:p>
                  </a:txBody>
                  <a:tcPr/>
                </a:tc>
                <a:extLst>
                  <a:ext uri="{0D108BD9-81ED-4DB2-BD59-A6C34878D82A}">
                    <a16:rowId xmlns:a16="http://schemas.microsoft.com/office/drawing/2014/main" val="10013"/>
                  </a:ext>
                </a:extLst>
              </a:tr>
            </a:tbl>
          </a:graphicData>
        </a:graphic>
      </p:graphicFrame>
      <p:sp>
        <p:nvSpPr>
          <p:cNvPr id="34" name="Pentagon 33"/>
          <p:cNvSpPr/>
          <p:nvPr/>
        </p:nvSpPr>
        <p:spPr>
          <a:xfrm>
            <a:off x="6574146" y="1699786"/>
            <a:ext cx="673753" cy="3876209"/>
          </a:xfrm>
          <a:prstGeom prst="homePlate">
            <a:avLst>
              <a:gd name="adj" fmla="val 20188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TextBox 20"/>
          <p:cNvSpPr txBox="1"/>
          <p:nvPr/>
        </p:nvSpPr>
        <p:spPr>
          <a:xfrm>
            <a:off x="2374770" y="571487"/>
            <a:ext cx="9728460" cy="369332"/>
          </a:xfrm>
          <a:prstGeom prst="rect">
            <a:avLst/>
          </a:prstGeom>
          <a:noFill/>
        </p:spPr>
        <p:txBody>
          <a:bodyPr wrap="square" rtlCol="0">
            <a:spAutoFit/>
          </a:bodyPr>
          <a:lstStyle/>
          <a:p>
            <a:r>
              <a:rPr lang="en-US" dirty="0"/>
              <a:t>Step 1: Redundant attributes deleted</a:t>
            </a:r>
          </a:p>
        </p:txBody>
      </p:sp>
      <p:graphicFrame>
        <p:nvGraphicFramePr>
          <p:cNvPr id="35" name="Table 34"/>
          <p:cNvGraphicFramePr>
            <a:graphicFrameLocks noGrp="1"/>
          </p:cNvGraphicFramePr>
          <p:nvPr>
            <p:extLst>
              <p:ext uri="{D42A27DB-BD31-4B8C-83A1-F6EECF244321}">
                <p14:modId xmlns:p14="http://schemas.microsoft.com/office/powerpoint/2010/main" val="1206870389"/>
              </p:ext>
            </p:extLst>
          </p:nvPr>
        </p:nvGraphicFramePr>
        <p:xfrm>
          <a:off x="118410" y="155359"/>
          <a:ext cx="2006600" cy="3088854"/>
        </p:xfrm>
        <a:graphic>
          <a:graphicData uri="http://schemas.openxmlformats.org/drawingml/2006/table">
            <a:tbl>
              <a:tblPr firstRow="1" bandRow="1">
                <a:tableStyleId>{B301B821-A1FF-4177-AEE7-76D212191A09}</a:tableStyleId>
              </a:tblPr>
              <a:tblGrid>
                <a:gridCol w="2006600">
                  <a:extLst>
                    <a:ext uri="{9D8B030D-6E8A-4147-A177-3AD203B41FA5}">
                      <a16:colId xmlns:a16="http://schemas.microsoft.com/office/drawing/2014/main" val="20000"/>
                    </a:ext>
                  </a:extLst>
                </a:gridCol>
              </a:tblGrid>
              <a:tr h="367242">
                <a:tc>
                  <a:txBody>
                    <a:bodyPr/>
                    <a:lstStyle/>
                    <a:p>
                      <a:r>
                        <a:rPr lang="en-US" sz="1400" b="1" dirty="0">
                          <a:solidFill>
                            <a:schemeClr val="tx1"/>
                          </a:solidFill>
                        </a:rPr>
                        <a:t>Executive Summary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67242">
                <a:tc>
                  <a:txBody>
                    <a:bodyPr/>
                    <a:lstStyle/>
                    <a:p>
                      <a:r>
                        <a:rPr lang="en-US" sz="1400" b="1" dirty="0">
                          <a:solidFill>
                            <a:schemeClr val="tx1"/>
                          </a:solidFill>
                        </a:rPr>
                        <a:t>Our</a:t>
                      </a:r>
                      <a:r>
                        <a:rPr lang="en-US" sz="1400" b="1" baseline="0" dirty="0">
                          <a:solidFill>
                            <a:schemeClr val="tx1"/>
                          </a:solidFill>
                        </a:rPr>
                        <a:t> </a:t>
                      </a:r>
                      <a:r>
                        <a:rPr lang="en-US" sz="1400" b="1" dirty="0">
                          <a:solidFill>
                            <a:schemeClr val="tx1"/>
                          </a:solidFill>
                        </a:rPr>
                        <a:t>Approach</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7242">
                <a:tc>
                  <a:txBody>
                    <a:bodyPr/>
                    <a:lstStyle/>
                    <a:p>
                      <a:r>
                        <a:rPr lang="en-US" sz="1400" b="1" dirty="0">
                          <a:solidFill>
                            <a:srgbClr val="FF0000"/>
                          </a:solidFill>
                        </a:rPr>
                        <a:t>Data Clean Up/Transformation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67242">
                <a:tc>
                  <a:txBody>
                    <a:bodyPr/>
                    <a:lstStyle/>
                    <a:p>
                      <a:r>
                        <a:rPr lang="en-US" sz="1400" b="1" dirty="0">
                          <a:solidFill>
                            <a:schemeClr val="tx1"/>
                          </a:solidFill>
                        </a:rPr>
                        <a:t>Normalization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67242">
                <a:tc>
                  <a:txBody>
                    <a:bodyPr/>
                    <a:lstStyle/>
                    <a:p>
                      <a:r>
                        <a:rPr lang="en-US" sz="1400" b="1" dirty="0">
                          <a:solidFill>
                            <a:schemeClr val="tx1"/>
                          </a:solidFill>
                        </a:rPr>
                        <a:t>Data Design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67242">
                <a:tc>
                  <a:txBody>
                    <a:bodyPr/>
                    <a:lstStyle/>
                    <a:p>
                      <a:r>
                        <a:rPr lang="en-US" sz="1400" b="1" dirty="0">
                          <a:solidFill>
                            <a:schemeClr val="tx1"/>
                          </a:solidFill>
                        </a:rPr>
                        <a:t>Data</a:t>
                      </a:r>
                      <a:r>
                        <a:rPr lang="en-US" sz="1400" b="1" baseline="0" dirty="0">
                          <a:solidFill>
                            <a:schemeClr val="tx1"/>
                          </a:solidFill>
                        </a:rPr>
                        <a:t> Analysis</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67242">
                <a:tc>
                  <a:txBody>
                    <a:bodyPr/>
                    <a:lstStyle/>
                    <a:p>
                      <a:r>
                        <a:rPr lang="en-US" sz="1400" b="1" dirty="0">
                          <a:solidFill>
                            <a:schemeClr val="tx1"/>
                          </a:solidFill>
                        </a:rPr>
                        <a:t>Data Visualization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67242">
                <a:tc>
                  <a:txBody>
                    <a:bodyPr/>
                    <a:lstStyle/>
                    <a:p>
                      <a:r>
                        <a:rPr lang="en-US" sz="1400" b="1" dirty="0">
                          <a:solidFill>
                            <a:schemeClr val="tx1"/>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
        <p:nvSpPr>
          <p:cNvPr id="11" name="TextBox 10"/>
          <p:cNvSpPr txBox="1"/>
          <p:nvPr/>
        </p:nvSpPr>
        <p:spPr>
          <a:xfrm>
            <a:off x="4855852" y="5967150"/>
            <a:ext cx="1544948" cy="584775"/>
          </a:xfrm>
          <a:prstGeom prst="rect">
            <a:avLst/>
          </a:prstGeom>
          <a:noFill/>
        </p:spPr>
        <p:txBody>
          <a:bodyPr wrap="square" rtlCol="0">
            <a:spAutoFit/>
          </a:bodyPr>
          <a:lstStyle/>
          <a:p>
            <a:r>
              <a:rPr lang="en-US" sz="1600"/>
              <a:t>Redundant information</a:t>
            </a:r>
            <a:endParaRPr lang="en-US" sz="1600" dirty="0"/>
          </a:p>
        </p:txBody>
      </p:sp>
      <p:sp>
        <p:nvSpPr>
          <p:cNvPr id="12" name="TextBox 11"/>
          <p:cNvSpPr txBox="1"/>
          <p:nvPr/>
        </p:nvSpPr>
        <p:spPr>
          <a:xfrm>
            <a:off x="9942471" y="3667149"/>
            <a:ext cx="1539618" cy="1077218"/>
          </a:xfrm>
          <a:prstGeom prst="rect">
            <a:avLst/>
          </a:prstGeom>
          <a:noFill/>
        </p:spPr>
        <p:txBody>
          <a:bodyPr wrap="square" rtlCol="0">
            <a:spAutoFit/>
          </a:bodyPr>
          <a:lstStyle/>
          <a:p>
            <a:r>
              <a:rPr lang="en-US" sz="1600" dirty="0"/>
              <a:t>Filled blank zip codes with addresses using Google Maps.</a:t>
            </a:r>
          </a:p>
        </p:txBody>
      </p:sp>
      <p:sp>
        <p:nvSpPr>
          <p:cNvPr id="13" name="TextBox 12"/>
          <p:cNvSpPr txBox="1"/>
          <p:nvPr/>
        </p:nvSpPr>
        <p:spPr>
          <a:xfrm>
            <a:off x="9913442" y="2983665"/>
            <a:ext cx="1832150" cy="584775"/>
          </a:xfrm>
          <a:prstGeom prst="rect">
            <a:avLst/>
          </a:prstGeom>
          <a:noFill/>
        </p:spPr>
        <p:txBody>
          <a:bodyPr wrap="square" rtlCol="0">
            <a:spAutoFit/>
          </a:bodyPr>
          <a:lstStyle/>
          <a:p>
            <a:r>
              <a:rPr lang="en-US" sz="1600" dirty="0"/>
              <a:t>Removed records with blank address.</a:t>
            </a:r>
          </a:p>
        </p:txBody>
      </p:sp>
      <p:sp>
        <p:nvSpPr>
          <p:cNvPr id="15" name="TextBox 14"/>
          <p:cNvSpPr txBox="1"/>
          <p:nvPr/>
        </p:nvSpPr>
        <p:spPr>
          <a:xfrm>
            <a:off x="9942471" y="1947622"/>
            <a:ext cx="1832150" cy="584775"/>
          </a:xfrm>
          <a:prstGeom prst="rect">
            <a:avLst/>
          </a:prstGeom>
          <a:noFill/>
        </p:spPr>
        <p:txBody>
          <a:bodyPr wrap="square" rtlCol="0">
            <a:spAutoFit/>
          </a:bodyPr>
          <a:lstStyle/>
          <a:p>
            <a:r>
              <a:rPr lang="en-US" sz="1600" dirty="0"/>
              <a:t>Font changed to title case.</a:t>
            </a:r>
          </a:p>
        </p:txBody>
      </p:sp>
    </p:spTree>
    <p:extLst>
      <p:ext uri="{BB962C8B-B14F-4D97-AF65-F5344CB8AC3E}">
        <p14:creationId xmlns:p14="http://schemas.microsoft.com/office/powerpoint/2010/main" val="3901245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2" grpId="0"/>
      <p:bldP spid="34" grpId="0" animBg="1"/>
      <p:bldP spid="11" grpId="0"/>
      <p:bldP spid="12" grpId="0"/>
      <p:bldP spid="13" grpId="0"/>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a:t>Queries</a:t>
            </a:r>
          </a:p>
        </p:txBody>
      </p:sp>
      <p:sp>
        <p:nvSpPr>
          <p:cNvPr id="5" name="TextBox 4"/>
          <p:cNvSpPr txBox="1"/>
          <p:nvPr/>
        </p:nvSpPr>
        <p:spPr>
          <a:xfrm>
            <a:off x="2374770" y="571487"/>
            <a:ext cx="9728460" cy="369332"/>
          </a:xfrm>
          <a:prstGeom prst="rect">
            <a:avLst/>
          </a:prstGeom>
          <a:noFill/>
        </p:spPr>
        <p:txBody>
          <a:bodyPr wrap="square" rtlCol="0">
            <a:spAutoFit/>
          </a:bodyPr>
          <a:lstStyle/>
          <a:p>
            <a:r>
              <a:rPr lang="en-US" dirty="0"/>
              <a:t>Restaurant ranking by number of violations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8968" y="3823744"/>
            <a:ext cx="4387367" cy="255064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6949" y="1025641"/>
            <a:ext cx="3418525" cy="2465821"/>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51805" y="952058"/>
            <a:ext cx="3402959" cy="2612986"/>
          </a:xfrm>
          <a:prstGeom prst="rect">
            <a:avLst/>
          </a:prstGeom>
        </p:spPr>
      </p:pic>
    </p:spTree>
    <p:extLst>
      <p:ext uri="{BB962C8B-B14F-4D97-AF65-F5344CB8AC3E}">
        <p14:creationId xmlns:p14="http://schemas.microsoft.com/office/powerpoint/2010/main" val="1791999927"/>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a:t>Data Visualization</a:t>
            </a:r>
          </a:p>
        </p:txBody>
      </p:sp>
      <p:sp>
        <p:nvSpPr>
          <p:cNvPr id="62" name="Slide Number Placeholder 13"/>
          <p:cNvSpPr>
            <a:spLocks noGrp="1"/>
          </p:cNvSpPr>
          <p:nvPr>
            <p:ph type="sldNum" sz="quarter" idx="12"/>
          </p:nvPr>
        </p:nvSpPr>
        <p:spPr>
          <a:xfrm>
            <a:off x="11138538" y="6383410"/>
            <a:ext cx="773503" cy="228600"/>
          </a:xfrm>
        </p:spPr>
        <p:txBody>
          <a:bodyPr/>
          <a:lstStyle/>
          <a:p>
            <a:r>
              <a:rPr lang="en-US" dirty="0"/>
              <a:t>6</a:t>
            </a:r>
          </a:p>
        </p:txBody>
      </p:sp>
      <p:sp>
        <p:nvSpPr>
          <p:cNvPr id="5" name="TextBox 4"/>
          <p:cNvSpPr txBox="1"/>
          <p:nvPr/>
        </p:nvSpPr>
        <p:spPr>
          <a:xfrm>
            <a:off x="2374770" y="571487"/>
            <a:ext cx="9728460" cy="369332"/>
          </a:xfrm>
          <a:prstGeom prst="rect">
            <a:avLst/>
          </a:prstGeom>
          <a:noFill/>
        </p:spPr>
        <p:txBody>
          <a:bodyPr wrap="square" rtlCol="0">
            <a:spAutoFit/>
          </a:bodyPr>
          <a:lstStyle/>
          <a:p>
            <a:r>
              <a:rPr lang="en-US" dirty="0"/>
              <a:t>Most violations tend to be minor violations and found during canvas inspections.</a:t>
            </a:r>
          </a:p>
        </p:txBody>
      </p:sp>
      <p:pic>
        <p:nvPicPr>
          <p:cNvPr id="6" name="Picture 5" descr="ViolationTypeCou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9200" y="990600"/>
            <a:ext cx="3904321" cy="5549900"/>
          </a:xfrm>
          <a:prstGeom prst="rect">
            <a:avLst/>
          </a:prstGeom>
        </p:spPr>
      </p:pic>
    </p:spTree>
    <p:extLst>
      <p:ext uri="{BB962C8B-B14F-4D97-AF65-F5344CB8AC3E}">
        <p14:creationId xmlns:p14="http://schemas.microsoft.com/office/powerpoint/2010/main" val="3338668933"/>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a:t>Data Visualization</a:t>
            </a:r>
          </a:p>
        </p:txBody>
      </p:sp>
      <p:sp>
        <p:nvSpPr>
          <p:cNvPr id="62" name="Slide Number Placeholder 13"/>
          <p:cNvSpPr>
            <a:spLocks noGrp="1"/>
          </p:cNvSpPr>
          <p:nvPr>
            <p:ph type="sldNum" sz="quarter" idx="12"/>
          </p:nvPr>
        </p:nvSpPr>
        <p:spPr>
          <a:xfrm>
            <a:off x="11138538" y="6383410"/>
            <a:ext cx="773503" cy="228600"/>
          </a:xfrm>
        </p:spPr>
        <p:txBody>
          <a:bodyPr/>
          <a:lstStyle/>
          <a:p>
            <a:r>
              <a:rPr lang="en-US" dirty="0"/>
              <a:t>6</a:t>
            </a:r>
          </a:p>
        </p:txBody>
      </p:sp>
      <p:sp>
        <p:nvSpPr>
          <p:cNvPr id="5" name="TextBox 4"/>
          <p:cNvSpPr txBox="1"/>
          <p:nvPr/>
        </p:nvSpPr>
        <p:spPr>
          <a:xfrm>
            <a:off x="2374770" y="571487"/>
            <a:ext cx="9728460" cy="369332"/>
          </a:xfrm>
          <a:prstGeom prst="rect">
            <a:avLst/>
          </a:prstGeom>
          <a:noFill/>
        </p:spPr>
        <p:txBody>
          <a:bodyPr wrap="square" rtlCol="0">
            <a:spAutoFit/>
          </a:bodyPr>
          <a:lstStyle/>
          <a:p>
            <a:r>
              <a:rPr lang="en-US" dirty="0"/>
              <a:t>Results by Inspection Type</a:t>
            </a:r>
          </a:p>
        </p:txBody>
      </p:sp>
      <p:pic>
        <p:nvPicPr>
          <p:cNvPr id="8" name="Picture 7" descr="InspectionResult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9200" y="1028700"/>
            <a:ext cx="3337960" cy="5372099"/>
          </a:xfrm>
          <a:prstGeom prst="rect">
            <a:avLst/>
          </a:prstGeom>
        </p:spPr>
      </p:pic>
      <p:pic>
        <p:nvPicPr>
          <p:cNvPr id="9" name="Picture 8" descr="MostCommonInspectionTypesResult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5401" y="1028701"/>
            <a:ext cx="5020388" cy="3632200"/>
          </a:xfrm>
          <a:prstGeom prst="rect">
            <a:avLst/>
          </a:prstGeom>
        </p:spPr>
      </p:pic>
    </p:spTree>
    <p:extLst>
      <p:ext uri="{BB962C8B-B14F-4D97-AF65-F5344CB8AC3E}">
        <p14:creationId xmlns:p14="http://schemas.microsoft.com/office/powerpoint/2010/main" val="3338668933"/>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lide Number Placeholder 13"/>
          <p:cNvSpPr>
            <a:spLocks noGrp="1"/>
          </p:cNvSpPr>
          <p:nvPr>
            <p:ph type="sldNum" sz="quarter" idx="12"/>
          </p:nvPr>
        </p:nvSpPr>
        <p:spPr>
          <a:xfrm>
            <a:off x="11138538" y="6383410"/>
            <a:ext cx="773503" cy="228600"/>
          </a:xfrm>
        </p:spPr>
        <p:txBody>
          <a:bodyPr/>
          <a:lstStyle/>
          <a:p>
            <a:r>
              <a:rPr lang="en-US" dirty="0"/>
              <a:t>6</a:t>
            </a:r>
          </a:p>
        </p:txBody>
      </p:sp>
      <p:sp>
        <p:nvSpPr>
          <p:cNvPr id="5" name="TextBox 4"/>
          <p:cNvSpPr txBox="1"/>
          <p:nvPr/>
        </p:nvSpPr>
        <p:spPr>
          <a:xfrm>
            <a:off x="2374770" y="571487"/>
            <a:ext cx="9728460" cy="646331"/>
          </a:xfrm>
          <a:prstGeom prst="rect">
            <a:avLst/>
          </a:prstGeom>
          <a:noFill/>
        </p:spPr>
        <p:txBody>
          <a:bodyPr wrap="square" rtlCol="0">
            <a:spAutoFit/>
          </a:bodyPr>
          <a:lstStyle/>
          <a:p>
            <a:r>
              <a:rPr lang="en-US" dirty="0"/>
              <a:t>Most critical violations found during inspections are related to temperature control and sanitization procedures.</a:t>
            </a:r>
          </a:p>
        </p:txBody>
      </p:sp>
      <p:pic>
        <p:nvPicPr>
          <p:cNvPr id="6" name="Picture 5" descr="CriticalViolatio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1100" y="1524000"/>
            <a:ext cx="7267575" cy="3800475"/>
          </a:xfrm>
          <a:prstGeom prst="rect">
            <a:avLst/>
          </a:prstGeom>
        </p:spPr>
      </p:pic>
      <p:sp>
        <p:nvSpPr>
          <p:cNvPr id="8" name="Title 1"/>
          <p:cNvSpPr txBox="1">
            <a:spLocks/>
          </p:cNvSpPr>
          <p:nvPr/>
        </p:nvSpPr>
        <p:spPr>
          <a:xfrm>
            <a:off x="2328422" y="155359"/>
            <a:ext cx="9728460" cy="474956"/>
          </a:xfrm>
          <a:prstGeom prst="rect">
            <a:avLst/>
          </a:prstGeom>
        </p:spPr>
        <p:txBody>
          <a:bodyPr vert="horz" lIns="91440" tIns="45720" rIns="91440" bIns="45720" rtlCol="0" anchor="b">
            <a:normAutofit/>
          </a:bodyPr>
          <a:lstStyle>
            <a:lvl1pPr algn="l" defTabSz="685800" rtl="0" eaLnBrk="1" latinLnBrk="0" hangingPunct="1">
              <a:lnSpc>
                <a:spcPct val="90000"/>
              </a:lnSpc>
              <a:spcBef>
                <a:spcPct val="0"/>
              </a:spcBef>
              <a:buNone/>
              <a:defRPr sz="2550" kern="1200" cap="all" baseline="0">
                <a:solidFill>
                  <a:schemeClr val="accent1"/>
                </a:solidFill>
                <a:latin typeface="+mj-lt"/>
                <a:ea typeface="+mj-ea"/>
                <a:cs typeface="+mj-cs"/>
              </a:defRPr>
            </a:lvl1pPr>
          </a:lstStyle>
          <a:p>
            <a:r>
              <a:rPr lang="en-US" cap="none"/>
              <a:t>Data Visualization</a:t>
            </a:r>
            <a:endParaRPr lang="en-US" cap="none" dirty="0"/>
          </a:p>
        </p:txBody>
      </p:sp>
    </p:spTree>
    <p:extLst>
      <p:ext uri="{BB962C8B-B14F-4D97-AF65-F5344CB8AC3E}">
        <p14:creationId xmlns:p14="http://schemas.microsoft.com/office/powerpoint/2010/main" val="3338668933"/>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a:t>Data Visualization</a:t>
            </a:r>
          </a:p>
        </p:txBody>
      </p:sp>
      <p:sp>
        <p:nvSpPr>
          <p:cNvPr id="62" name="Slide Number Placeholder 13"/>
          <p:cNvSpPr>
            <a:spLocks noGrp="1"/>
          </p:cNvSpPr>
          <p:nvPr>
            <p:ph type="sldNum" sz="quarter" idx="12"/>
          </p:nvPr>
        </p:nvSpPr>
        <p:spPr>
          <a:xfrm>
            <a:off x="11138538" y="6383410"/>
            <a:ext cx="773503" cy="228600"/>
          </a:xfrm>
        </p:spPr>
        <p:txBody>
          <a:bodyPr/>
          <a:lstStyle/>
          <a:p>
            <a:r>
              <a:rPr lang="en-US" dirty="0"/>
              <a:t>6</a:t>
            </a:r>
          </a:p>
        </p:txBody>
      </p:sp>
      <p:sp>
        <p:nvSpPr>
          <p:cNvPr id="5" name="TextBox 4"/>
          <p:cNvSpPr txBox="1"/>
          <p:nvPr/>
        </p:nvSpPr>
        <p:spPr>
          <a:xfrm>
            <a:off x="2374770" y="571487"/>
            <a:ext cx="9728460" cy="369332"/>
          </a:xfrm>
          <a:prstGeom prst="rect">
            <a:avLst/>
          </a:prstGeom>
          <a:noFill/>
        </p:spPr>
        <p:txBody>
          <a:bodyPr wrap="square" rtlCol="0">
            <a:spAutoFit/>
          </a:bodyPr>
          <a:lstStyle/>
          <a:p>
            <a:r>
              <a:rPr lang="en-US" dirty="0"/>
              <a:t>Most severe violations were related to pest control issues and failure to correct previous infractions.  </a:t>
            </a:r>
          </a:p>
        </p:txBody>
      </p:sp>
      <p:pic>
        <p:nvPicPr>
          <p:cNvPr id="6" name="Picture 5" descr="SeriousViolatio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1100" y="1422400"/>
            <a:ext cx="7267575" cy="3990975"/>
          </a:xfrm>
          <a:prstGeom prst="rect">
            <a:avLst/>
          </a:prstGeom>
        </p:spPr>
      </p:pic>
    </p:spTree>
    <p:extLst>
      <p:ext uri="{BB962C8B-B14F-4D97-AF65-F5344CB8AC3E}">
        <p14:creationId xmlns:p14="http://schemas.microsoft.com/office/powerpoint/2010/main" val="3338668933"/>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a:t>Data Visualization</a:t>
            </a:r>
          </a:p>
        </p:txBody>
      </p:sp>
      <p:sp>
        <p:nvSpPr>
          <p:cNvPr id="62" name="Slide Number Placeholder 13"/>
          <p:cNvSpPr>
            <a:spLocks noGrp="1"/>
          </p:cNvSpPr>
          <p:nvPr>
            <p:ph type="sldNum" sz="quarter" idx="12"/>
          </p:nvPr>
        </p:nvSpPr>
        <p:spPr>
          <a:xfrm>
            <a:off x="11138538" y="6383410"/>
            <a:ext cx="773503" cy="228600"/>
          </a:xfrm>
        </p:spPr>
        <p:txBody>
          <a:bodyPr/>
          <a:lstStyle/>
          <a:p>
            <a:r>
              <a:rPr lang="en-US" dirty="0"/>
              <a:t>6</a:t>
            </a:r>
          </a:p>
        </p:txBody>
      </p:sp>
      <p:sp>
        <p:nvSpPr>
          <p:cNvPr id="5" name="TextBox 4"/>
          <p:cNvSpPr txBox="1"/>
          <p:nvPr/>
        </p:nvSpPr>
        <p:spPr>
          <a:xfrm>
            <a:off x="2374770" y="571487"/>
            <a:ext cx="9728460" cy="369332"/>
          </a:xfrm>
          <a:prstGeom prst="rect">
            <a:avLst/>
          </a:prstGeom>
          <a:noFill/>
        </p:spPr>
        <p:txBody>
          <a:bodyPr wrap="square" rtlCol="0">
            <a:spAutoFit/>
          </a:bodyPr>
          <a:lstStyle/>
          <a:p>
            <a:r>
              <a:rPr lang="en-US" dirty="0"/>
              <a:t>Most minor violations are related to maintenance issues.</a:t>
            </a:r>
          </a:p>
        </p:txBody>
      </p:sp>
      <p:pic>
        <p:nvPicPr>
          <p:cNvPr id="6" name="Picture 5" descr="MinorViolatio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1100" y="1231900"/>
            <a:ext cx="7267575" cy="4371975"/>
          </a:xfrm>
          <a:prstGeom prst="rect">
            <a:avLst/>
          </a:prstGeom>
        </p:spPr>
      </p:pic>
    </p:spTree>
    <p:extLst>
      <p:ext uri="{BB962C8B-B14F-4D97-AF65-F5344CB8AC3E}">
        <p14:creationId xmlns:p14="http://schemas.microsoft.com/office/powerpoint/2010/main" val="333866893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a:t>Data Clean Up/Transformation</a:t>
            </a:r>
          </a:p>
        </p:txBody>
      </p:sp>
      <p:sp>
        <p:nvSpPr>
          <p:cNvPr id="21" name="TextBox 20"/>
          <p:cNvSpPr txBox="1"/>
          <p:nvPr/>
        </p:nvSpPr>
        <p:spPr>
          <a:xfrm>
            <a:off x="2374770" y="571487"/>
            <a:ext cx="9728460" cy="369332"/>
          </a:xfrm>
          <a:prstGeom prst="rect">
            <a:avLst/>
          </a:prstGeom>
          <a:noFill/>
        </p:spPr>
        <p:txBody>
          <a:bodyPr wrap="square" rtlCol="0">
            <a:spAutoFit/>
          </a:bodyPr>
          <a:lstStyle/>
          <a:p>
            <a:r>
              <a:rPr lang="en-US" dirty="0"/>
              <a:t>Step 2: Deletion of redundant information and Clustering</a:t>
            </a:r>
          </a:p>
        </p:txBody>
      </p:sp>
      <p:sp>
        <p:nvSpPr>
          <p:cNvPr id="3" name="TextBox 2"/>
          <p:cNvSpPr txBox="1"/>
          <p:nvPr/>
        </p:nvSpPr>
        <p:spPr>
          <a:xfrm>
            <a:off x="2374770" y="1052334"/>
            <a:ext cx="9422841" cy="1384995"/>
          </a:xfrm>
          <a:prstGeom prst="rect">
            <a:avLst/>
          </a:prstGeom>
          <a:noFill/>
        </p:spPr>
        <p:txBody>
          <a:bodyPr wrap="square" rtlCol="0">
            <a:spAutoFit/>
          </a:bodyPr>
          <a:lstStyle/>
          <a:p>
            <a:r>
              <a:rPr lang="en-US" sz="1400" b="1" dirty="0"/>
              <a:t>Attribute Name </a:t>
            </a:r>
            <a:r>
              <a:rPr lang="en-US" sz="1400" dirty="0"/>
              <a:t>- Facility Type</a:t>
            </a:r>
          </a:p>
          <a:p>
            <a:endParaRPr lang="en-US" sz="1400" dirty="0"/>
          </a:p>
          <a:p>
            <a:r>
              <a:rPr lang="en-US" sz="1400" b="1" dirty="0"/>
              <a:t>Removed facility types </a:t>
            </a:r>
            <a:r>
              <a:rPr lang="en-US" sz="1400" dirty="0"/>
              <a:t>- café/store (</a:t>
            </a:r>
            <a:r>
              <a:rPr lang="en-US" sz="1400" dirty="0" err="1"/>
              <a:t>uchicago</a:t>
            </a:r>
            <a:r>
              <a:rPr lang="en-US" sz="1400" dirty="0"/>
              <a:t>), coffee kiosk (IIT), hotel, coffee/tea (wholesale shop), grocery/tavern (liquor store), main kitchen (lakeside center), restaurant/catering, restaurant/bar/theater, cafeteria, </a:t>
            </a:r>
            <a:r>
              <a:rPr lang="en-US" sz="1400" dirty="0" err="1"/>
              <a:t>wrigely</a:t>
            </a:r>
            <a:r>
              <a:rPr lang="en-US" sz="1400" dirty="0"/>
              <a:t>  rooftop </a:t>
            </a:r>
          </a:p>
          <a:p>
            <a:endParaRPr lang="en-US" sz="1400" dirty="0"/>
          </a:p>
          <a:p>
            <a:r>
              <a:rPr lang="en-US" sz="1400" b="1" dirty="0"/>
              <a:t>Reason</a:t>
            </a:r>
            <a:r>
              <a:rPr lang="en-US" sz="1400" dirty="0"/>
              <a:t> </a:t>
            </a:r>
            <a:r>
              <a:rPr lang="mr-IN" sz="1400" dirty="0"/>
              <a:t>–</a:t>
            </a:r>
            <a:r>
              <a:rPr lang="en-US" sz="1400" dirty="0"/>
              <a:t> The categories which a person usually will not try to find on a healthy restaurant finding app were removed</a:t>
            </a:r>
          </a:p>
        </p:txBody>
      </p:sp>
      <p:grpSp>
        <p:nvGrpSpPr>
          <p:cNvPr id="24" name="Group 23"/>
          <p:cNvGrpSpPr/>
          <p:nvPr/>
        </p:nvGrpSpPr>
        <p:grpSpPr>
          <a:xfrm>
            <a:off x="2374770" y="2493961"/>
            <a:ext cx="2016000" cy="1942673"/>
            <a:chOff x="393698" y="1376361"/>
            <a:chExt cx="3997326" cy="2373680"/>
          </a:xfrm>
        </p:grpSpPr>
        <p:sp>
          <p:nvSpPr>
            <p:cNvPr id="25" name="Text Box 10"/>
            <p:cNvSpPr txBox="1">
              <a:spLocks noChangeArrowheads="1"/>
            </p:cNvSpPr>
            <p:nvPr>
              <p:custDataLst>
                <p:tags r:id="rId8"/>
              </p:custDataLst>
            </p:nvPr>
          </p:nvSpPr>
          <p:spPr bwMode="auto">
            <a:xfrm>
              <a:off x="393699" y="1376361"/>
              <a:ext cx="3997325" cy="249678"/>
            </a:xfrm>
            <a:prstGeom prst="rect">
              <a:avLst/>
            </a:prstGeom>
            <a:solidFill>
              <a:schemeClr val="accent1"/>
            </a:solidFill>
            <a:ln w="12700" algn="ctr">
              <a:solidFill>
                <a:schemeClr val="accent1"/>
              </a:solidFill>
              <a:miter lim="800000"/>
              <a:headEnd/>
              <a:tailEnd type="none" w="sm" len="med"/>
            </a:ln>
          </p:spPr>
          <p:txBody>
            <a:bodyPr lIns="36000" tIns="36000" rIns="36000" bIns="36000" anchor="ctr" anchorCtr="1"/>
            <a:lstStyle/>
            <a:p>
              <a:pPr algn="ctr" defTabSz="957263"/>
              <a:r>
                <a:rPr lang="en-US" sz="1400" b="1" dirty="0">
                  <a:solidFill>
                    <a:schemeClr val="bg1"/>
                  </a:solidFill>
                </a:rPr>
                <a:t>Bakery</a:t>
              </a:r>
            </a:p>
          </p:txBody>
        </p:sp>
        <p:sp>
          <p:nvSpPr>
            <p:cNvPr id="26" name="Text Placeholder 5"/>
            <p:cNvSpPr txBox="1">
              <a:spLocks/>
            </p:cNvSpPr>
            <p:nvPr/>
          </p:nvSpPr>
          <p:spPr>
            <a:xfrm>
              <a:off x="393698" y="1626041"/>
              <a:ext cx="3997324" cy="2124000"/>
            </a:xfrm>
            <a:prstGeom prst="rect">
              <a:avLst/>
            </a:prstGeom>
            <a:ln w="12700">
              <a:solidFill>
                <a:schemeClr val="accent1"/>
              </a:solidFill>
            </a:ln>
          </p:spPr>
          <p:txBody>
            <a:bodyPr wrap="square" lIns="36000" tIns="36000" rIns="36000" bIns="36000"/>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r>
                <a:rPr lang="en-US" dirty="0">
                  <a:solidFill>
                    <a:schemeClr val="tx1"/>
                  </a:solidFill>
                </a:rPr>
                <a:t>Bakery/grocery</a:t>
              </a:r>
            </a:p>
            <a:p>
              <a:r>
                <a:rPr lang="en-US" dirty="0">
                  <a:solidFill>
                    <a:schemeClr val="tx1"/>
                  </a:solidFill>
                </a:rPr>
                <a:t>Bakery/deli</a:t>
              </a:r>
            </a:p>
            <a:p>
              <a:r>
                <a:rPr lang="en-US" dirty="0">
                  <a:solidFill>
                    <a:schemeClr val="tx1"/>
                  </a:solidFill>
                </a:rPr>
                <a:t>Wholesale bakery</a:t>
              </a:r>
            </a:p>
            <a:p>
              <a:r>
                <a:rPr lang="en-US" dirty="0">
                  <a:solidFill>
                    <a:schemeClr val="tx1"/>
                  </a:solidFill>
                </a:rPr>
                <a:t>Bakery/restaurant</a:t>
              </a:r>
            </a:p>
            <a:p>
              <a:r>
                <a:rPr lang="en-US" dirty="0">
                  <a:solidFill>
                    <a:schemeClr val="tx1"/>
                  </a:solidFill>
                </a:rPr>
                <a:t>Restaurant/bakery</a:t>
              </a:r>
            </a:p>
          </p:txBody>
        </p:sp>
      </p:grpSp>
      <p:grpSp>
        <p:nvGrpSpPr>
          <p:cNvPr id="27" name="Group 26"/>
          <p:cNvGrpSpPr/>
          <p:nvPr/>
        </p:nvGrpSpPr>
        <p:grpSpPr>
          <a:xfrm>
            <a:off x="4487775" y="2493961"/>
            <a:ext cx="2016000" cy="1942673"/>
            <a:chOff x="393698" y="1376361"/>
            <a:chExt cx="3997326" cy="2373680"/>
          </a:xfrm>
        </p:grpSpPr>
        <p:sp>
          <p:nvSpPr>
            <p:cNvPr id="28" name="Text Box 10"/>
            <p:cNvSpPr txBox="1">
              <a:spLocks noChangeArrowheads="1"/>
            </p:cNvSpPr>
            <p:nvPr>
              <p:custDataLst>
                <p:tags r:id="rId7"/>
              </p:custDataLst>
            </p:nvPr>
          </p:nvSpPr>
          <p:spPr bwMode="auto">
            <a:xfrm>
              <a:off x="393699" y="1376361"/>
              <a:ext cx="3997325" cy="249678"/>
            </a:xfrm>
            <a:prstGeom prst="rect">
              <a:avLst/>
            </a:prstGeom>
            <a:solidFill>
              <a:schemeClr val="accent1"/>
            </a:solidFill>
            <a:ln w="12700" algn="ctr">
              <a:solidFill>
                <a:schemeClr val="accent1"/>
              </a:solidFill>
              <a:miter lim="800000"/>
              <a:headEnd/>
              <a:tailEnd type="none" w="sm" len="med"/>
            </a:ln>
          </p:spPr>
          <p:txBody>
            <a:bodyPr lIns="36000" tIns="36000" rIns="36000" bIns="36000" anchor="ctr" anchorCtr="1"/>
            <a:lstStyle/>
            <a:p>
              <a:pPr algn="ctr" defTabSz="957263"/>
              <a:r>
                <a:rPr lang="en-US" sz="1400" b="1" dirty="0">
                  <a:solidFill>
                    <a:schemeClr val="bg1"/>
                  </a:solidFill>
                </a:rPr>
                <a:t>Bar</a:t>
              </a:r>
            </a:p>
          </p:txBody>
        </p:sp>
        <p:sp>
          <p:nvSpPr>
            <p:cNvPr id="29" name="Text Placeholder 5"/>
            <p:cNvSpPr txBox="1">
              <a:spLocks/>
            </p:cNvSpPr>
            <p:nvPr/>
          </p:nvSpPr>
          <p:spPr>
            <a:xfrm>
              <a:off x="393698" y="1626041"/>
              <a:ext cx="3997324" cy="2124000"/>
            </a:xfrm>
            <a:prstGeom prst="rect">
              <a:avLst/>
            </a:prstGeom>
            <a:ln w="12700">
              <a:solidFill>
                <a:schemeClr val="accent1"/>
              </a:solidFill>
            </a:ln>
          </p:spPr>
          <p:txBody>
            <a:bodyPr wrap="square" lIns="36000" tIns="36000" rIns="36000" bIns="36000" numCol="2"/>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r>
                <a:rPr lang="en-US" dirty="0">
                  <a:solidFill>
                    <a:schemeClr val="tx1"/>
                  </a:solidFill>
                </a:rPr>
                <a:t>Bar</a:t>
              </a:r>
            </a:p>
            <a:p>
              <a:r>
                <a:rPr lang="en-US" dirty="0">
                  <a:solidFill>
                    <a:schemeClr val="tx1"/>
                  </a:solidFill>
                </a:rPr>
                <a:t>Bar/grill</a:t>
              </a:r>
            </a:p>
            <a:p>
              <a:r>
                <a:rPr lang="en-US" dirty="0">
                  <a:solidFill>
                    <a:schemeClr val="tx1"/>
                  </a:solidFill>
                </a:rPr>
                <a:t>Brewery</a:t>
              </a:r>
            </a:p>
            <a:p>
              <a:r>
                <a:rPr lang="en-US" dirty="0">
                  <a:solidFill>
                    <a:schemeClr val="tx1"/>
                  </a:solidFill>
                </a:rPr>
                <a:t>Brewpub</a:t>
              </a:r>
            </a:p>
            <a:p>
              <a:r>
                <a:rPr lang="en-US" dirty="0">
                  <a:solidFill>
                    <a:schemeClr val="tx1"/>
                  </a:solidFill>
                </a:rPr>
                <a:t>Tavern</a:t>
              </a:r>
            </a:p>
            <a:p>
              <a:r>
                <a:rPr lang="en-US" dirty="0">
                  <a:solidFill>
                    <a:schemeClr val="tx1"/>
                  </a:solidFill>
                </a:rPr>
                <a:t>Night Club</a:t>
              </a:r>
            </a:p>
            <a:p>
              <a:r>
                <a:rPr lang="en-US" dirty="0">
                  <a:solidFill>
                    <a:schemeClr val="tx1"/>
                  </a:solidFill>
                </a:rPr>
                <a:t>Restaurant/ bar</a:t>
              </a:r>
            </a:p>
            <a:p>
              <a:r>
                <a:rPr lang="en-US" dirty="0">
                  <a:solidFill>
                    <a:schemeClr val="tx1"/>
                  </a:solidFill>
                </a:rPr>
                <a:t>Wine tasting </a:t>
              </a:r>
            </a:p>
            <a:p>
              <a:r>
                <a:rPr lang="en-US" dirty="0">
                  <a:solidFill>
                    <a:schemeClr val="tx1"/>
                  </a:solidFill>
                </a:rPr>
                <a:t>bar </a:t>
              </a:r>
            </a:p>
          </p:txBody>
        </p:sp>
      </p:grpSp>
      <p:grpSp>
        <p:nvGrpSpPr>
          <p:cNvPr id="30" name="Group 29"/>
          <p:cNvGrpSpPr/>
          <p:nvPr/>
        </p:nvGrpSpPr>
        <p:grpSpPr>
          <a:xfrm>
            <a:off x="6600780" y="2493961"/>
            <a:ext cx="2016000" cy="1942673"/>
            <a:chOff x="393698" y="1376361"/>
            <a:chExt cx="3997326" cy="2373680"/>
          </a:xfrm>
        </p:grpSpPr>
        <p:sp>
          <p:nvSpPr>
            <p:cNvPr id="31" name="Text Box 10"/>
            <p:cNvSpPr txBox="1">
              <a:spLocks noChangeArrowheads="1"/>
            </p:cNvSpPr>
            <p:nvPr>
              <p:custDataLst>
                <p:tags r:id="rId6"/>
              </p:custDataLst>
            </p:nvPr>
          </p:nvSpPr>
          <p:spPr bwMode="auto">
            <a:xfrm>
              <a:off x="393699" y="1376361"/>
              <a:ext cx="3997325" cy="249678"/>
            </a:xfrm>
            <a:prstGeom prst="rect">
              <a:avLst/>
            </a:prstGeom>
            <a:solidFill>
              <a:schemeClr val="accent1"/>
            </a:solidFill>
            <a:ln w="12700" algn="ctr">
              <a:solidFill>
                <a:schemeClr val="accent1"/>
              </a:solidFill>
              <a:miter lim="800000"/>
              <a:headEnd/>
              <a:tailEnd type="none" w="sm" len="med"/>
            </a:ln>
          </p:spPr>
          <p:txBody>
            <a:bodyPr lIns="36000" tIns="36000" rIns="36000" bIns="36000" anchor="ctr" anchorCtr="1"/>
            <a:lstStyle/>
            <a:p>
              <a:pPr algn="ctr" defTabSz="957263"/>
              <a:r>
                <a:rPr lang="en-US" sz="1400" b="1" dirty="0">
                  <a:solidFill>
                    <a:schemeClr val="bg1"/>
                  </a:solidFill>
                </a:rPr>
                <a:t>Cafe</a:t>
              </a:r>
            </a:p>
          </p:txBody>
        </p:sp>
        <p:sp>
          <p:nvSpPr>
            <p:cNvPr id="35" name="Text Placeholder 5"/>
            <p:cNvSpPr txBox="1">
              <a:spLocks/>
            </p:cNvSpPr>
            <p:nvPr/>
          </p:nvSpPr>
          <p:spPr>
            <a:xfrm>
              <a:off x="393698" y="1626041"/>
              <a:ext cx="3997324" cy="2124000"/>
            </a:xfrm>
            <a:prstGeom prst="rect">
              <a:avLst/>
            </a:prstGeom>
            <a:ln w="12700">
              <a:solidFill>
                <a:schemeClr val="accent1"/>
              </a:solidFill>
            </a:ln>
          </p:spPr>
          <p:txBody>
            <a:bodyPr wrap="square" lIns="36000" tIns="36000" rIns="36000" bIns="36000" numCol="2"/>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r>
                <a:rPr lang="en-US" dirty="0">
                  <a:solidFill>
                    <a:schemeClr val="tx1"/>
                  </a:solidFill>
                </a:rPr>
                <a:t>Riverwalk café</a:t>
              </a:r>
            </a:p>
            <a:p>
              <a:r>
                <a:rPr lang="en-US" dirty="0">
                  <a:solidFill>
                    <a:schemeClr val="tx1"/>
                  </a:solidFill>
                </a:rPr>
                <a:t>Coffee</a:t>
              </a:r>
            </a:p>
            <a:p>
              <a:r>
                <a:rPr lang="en-US" dirty="0">
                  <a:solidFill>
                    <a:schemeClr val="tx1"/>
                  </a:solidFill>
                </a:rPr>
                <a:t>Coffee cart</a:t>
              </a:r>
            </a:p>
            <a:p>
              <a:r>
                <a:rPr lang="en-US" dirty="0">
                  <a:solidFill>
                    <a:schemeClr val="tx1"/>
                  </a:solidFill>
                </a:rPr>
                <a:t>Coffee shop</a:t>
              </a:r>
            </a:p>
            <a:p>
              <a:r>
                <a:rPr lang="en-US" dirty="0">
                  <a:solidFill>
                    <a:schemeClr val="tx1"/>
                  </a:solidFill>
                </a:rPr>
                <a:t>Café</a:t>
              </a:r>
            </a:p>
            <a:p>
              <a:r>
                <a:rPr lang="en-US" dirty="0">
                  <a:solidFill>
                    <a:schemeClr val="tx1"/>
                  </a:solidFill>
                </a:rPr>
                <a:t>Deli</a:t>
              </a:r>
            </a:p>
            <a:p>
              <a:r>
                <a:rPr lang="en-US" dirty="0">
                  <a:solidFill>
                    <a:schemeClr val="tx1"/>
                  </a:solidFill>
                </a:rPr>
                <a:t>Donut shop</a:t>
              </a:r>
            </a:p>
            <a:p>
              <a:r>
                <a:rPr lang="en-US" dirty="0">
                  <a:solidFill>
                    <a:schemeClr val="tx1"/>
                  </a:solidFill>
                </a:rPr>
                <a:t>Watermelon house</a:t>
              </a:r>
            </a:p>
            <a:p>
              <a:r>
                <a:rPr lang="en-US" dirty="0">
                  <a:solidFill>
                    <a:schemeClr val="tx1"/>
                  </a:solidFill>
                </a:rPr>
                <a:t>Café/store</a:t>
              </a:r>
            </a:p>
          </p:txBody>
        </p:sp>
      </p:grpSp>
      <p:grpSp>
        <p:nvGrpSpPr>
          <p:cNvPr id="36" name="Group 35"/>
          <p:cNvGrpSpPr/>
          <p:nvPr/>
        </p:nvGrpSpPr>
        <p:grpSpPr>
          <a:xfrm>
            <a:off x="8713784" y="2493961"/>
            <a:ext cx="3321361" cy="1942673"/>
            <a:chOff x="393698" y="1376361"/>
            <a:chExt cx="3997326" cy="2373680"/>
          </a:xfrm>
        </p:grpSpPr>
        <p:sp>
          <p:nvSpPr>
            <p:cNvPr id="37" name="Text Box 10"/>
            <p:cNvSpPr txBox="1">
              <a:spLocks noChangeArrowheads="1"/>
            </p:cNvSpPr>
            <p:nvPr>
              <p:custDataLst>
                <p:tags r:id="rId5"/>
              </p:custDataLst>
            </p:nvPr>
          </p:nvSpPr>
          <p:spPr bwMode="auto">
            <a:xfrm>
              <a:off x="393699" y="1376361"/>
              <a:ext cx="3997325" cy="249678"/>
            </a:xfrm>
            <a:prstGeom prst="rect">
              <a:avLst/>
            </a:prstGeom>
            <a:solidFill>
              <a:schemeClr val="accent1"/>
            </a:solidFill>
            <a:ln w="12700" algn="ctr">
              <a:solidFill>
                <a:schemeClr val="accent1"/>
              </a:solidFill>
              <a:miter lim="800000"/>
              <a:headEnd/>
              <a:tailEnd type="none" w="sm" len="med"/>
            </a:ln>
          </p:spPr>
          <p:txBody>
            <a:bodyPr lIns="36000" tIns="36000" rIns="36000" bIns="36000" anchor="ctr" anchorCtr="1"/>
            <a:lstStyle/>
            <a:p>
              <a:pPr algn="ctr" defTabSz="957263"/>
              <a:r>
                <a:rPr lang="en-US" sz="1400" b="1" dirty="0">
                  <a:solidFill>
                    <a:schemeClr val="bg1"/>
                  </a:solidFill>
                </a:rPr>
                <a:t>Grocery/Food Joint</a:t>
              </a:r>
            </a:p>
          </p:txBody>
        </p:sp>
        <p:sp>
          <p:nvSpPr>
            <p:cNvPr id="38" name="Text Placeholder 5"/>
            <p:cNvSpPr txBox="1">
              <a:spLocks/>
            </p:cNvSpPr>
            <p:nvPr/>
          </p:nvSpPr>
          <p:spPr>
            <a:xfrm>
              <a:off x="393698" y="1626041"/>
              <a:ext cx="3997324" cy="2124000"/>
            </a:xfrm>
            <a:prstGeom prst="rect">
              <a:avLst/>
            </a:prstGeom>
            <a:ln w="12700">
              <a:solidFill>
                <a:schemeClr val="accent1"/>
              </a:solidFill>
            </a:ln>
          </p:spPr>
          <p:txBody>
            <a:bodyPr wrap="square" lIns="36000" tIns="36000" rIns="36000" bIns="36000" numCol="2"/>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r>
                <a:rPr lang="en-US" dirty="0">
                  <a:solidFill>
                    <a:schemeClr val="tx1"/>
                  </a:solidFill>
                </a:rPr>
                <a:t>Grocery/bakery</a:t>
              </a:r>
            </a:p>
            <a:p>
              <a:r>
                <a:rPr lang="en-US" dirty="0">
                  <a:solidFill>
                    <a:schemeClr val="tx1"/>
                  </a:solidFill>
                </a:rPr>
                <a:t>Grocery/ </a:t>
              </a:r>
              <a:r>
                <a:rPr lang="en-US" dirty="0" err="1">
                  <a:solidFill>
                    <a:schemeClr val="tx1"/>
                  </a:solidFill>
                </a:rPr>
                <a:t>taquiera</a:t>
              </a:r>
              <a:endParaRPr lang="en-US" dirty="0">
                <a:solidFill>
                  <a:schemeClr val="tx1"/>
                </a:solidFill>
              </a:endParaRPr>
            </a:p>
            <a:p>
              <a:r>
                <a:rPr lang="en-US" dirty="0">
                  <a:solidFill>
                    <a:schemeClr val="tx1"/>
                  </a:solidFill>
                </a:rPr>
                <a:t>Grocery/ (sushi prep)</a:t>
              </a:r>
            </a:p>
            <a:p>
              <a:r>
                <a:rPr lang="en-US" dirty="0">
                  <a:solidFill>
                    <a:schemeClr val="tx1"/>
                  </a:solidFill>
                </a:rPr>
                <a:t>Grocery store/deli</a:t>
              </a:r>
            </a:p>
            <a:p>
              <a:r>
                <a:rPr lang="en-US" dirty="0">
                  <a:solidFill>
                    <a:schemeClr val="tx1"/>
                  </a:solidFill>
                </a:rPr>
                <a:t>Grocery store/ restaurant</a:t>
              </a:r>
            </a:p>
            <a:p>
              <a:r>
                <a:rPr lang="en-US" dirty="0">
                  <a:solidFill>
                    <a:schemeClr val="tx1"/>
                  </a:solidFill>
                </a:rPr>
                <a:t>Grocery store/ bakery</a:t>
              </a:r>
            </a:p>
            <a:p>
              <a:r>
                <a:rPr lang="en-US" dirty="0">
                  <a:solidFill>
                    <a:schemeClr val="tx1"/>
                  </a:solidFill>
                </a:rPr>
                <a:t>Grocery store/</a:t>
              </a:r>
              <a:r>
                <a:rPr lang="en-US" dirty="0" err="1">
                  <a:solidFill>
                    <a:schemeClr val="tx1"/>
                  </a:solidFill>
                </a:rPr>
                <a:t>taquiera</a:t>
              </a:r>
              <a:endParaRPr lang="en-US" dirty="0">
                <a:solidFill>
                  <a:schemeClr val="tx1"/>
                </a:solidFill>
              </a:endParaRPr>
            </a:p>
            <a:p>
              <a:r>
                <a:rPr lang="en-US" dirty="0">
                  <a:solidFill>
                    <a:schemeClr val="tx1"/>
                  </a:solidFill>
                </a:rPr>
                <a:t>Restaurant/grocery store</a:t>
              </a:r>
            </a:p>
            <a:p>
              <a:r>
                <a:rPr lang="en-US" dirty="0">
                  <a:solidFill>
                    <a:schemeClr val="tx1"/>
                  </a:solidFill>
                </a:rPr>
                <a:t>Grocery and restaurant</a:t>
              </a:r>
            </a:p>
          </p:txBody>
        </p:sp>
      </p:grpSp>
      <p:grpSp>
        <p:nvGrpSpPr>
          <p:cNvPr id="39" name="Group 38"/>
          <p:cNvGrpSpPr/>
          <p:nvPr/>
        </p:nvGrpSpPr>
        <p:grpSpPr>
          <a:xfrm>
            <a:off x="2374770" y="4547027"/>
            <a:ext cx="2016000" cy="1942673"/>
            <a:chOff x="393698" y="1376361"/>
            <a:chExt cx="3997326" cy="2373680"/>
          </a:xfrm>
        </p:grpSpPr>
        <p:sp>
          <p:nvSpPr>
            <p:cNvPr id="40" name="Text Box 10"/>
            <p:cNvSpPr txBox="1">
              <a:spLocks noChangeArrowheads="1"/>
            </p:cNvSpPr>
            <p:nvPr>
              <p:custDataLst>
                <p:tags r:id="rId4"/>
              </p:custDataLst>
            </p:nvPr>
          </p:nvSpPr>
          <p:spPr bwMode="auto">
            <a:xfrm>
              <a:off x="393699" y="1376361"/>
              <a:ext cx="3997325" cy="249678"/>
            </a:xfrm>
            <a:prstGeom prst="rect">
              <a:avLst/>
            </a:prstGeom>
            <a:solidFill>
              <a:schemeClr val="accent1"/>
            </a:solidFill>
            <a:ln w="12700" algn="ctr">
              <a:solidFill>
                <a:schemeClr val="accent1"/>
              </a:solidFill>
              <a:miter lim="800000"/>
              <a:headEnd/>
              <a:tailEnd type="none" w="sm" len="med"/>
            </a:ln>
          </p:spPr>
          <p:txBody>
            <a:bodyPr lIns="36000" tIns="36000" rIns="36000" bIns="36000" anchor="ctr" anchorCtr="1"/>
            <a:lstStyle/>
            <a:p>
              <a:pPr algn="ctr" defTabSz="957263"/>
              <a:r>
                <a:rPr lang="en-US" sz="1400" b="1" dirty="0">
                  <a:solidFill>
                    <a:schemeClr val="bg1"/>
                  </a:solidFill>
                </a:rPr>
                <a:t>Ice cream shop</a:t>
              </a:r>
            </a:p>
          </p:txBody>
        </p:sp>
        <p:sp>
          <p:nvSpPr>
            <p:cNvPr id="41" name="Text Placeholder 5"/>
            <p:cNvSpPr txBox="1">
              <a:spLocks/>
            </p:cNvSpPr>
            <p:nvPr/>
          </p:nvSpPr>
          <p:spPr>
            <a:xfrm>
              <a:off x="393698" y="1626041"/>
              <a:ext cx="3997324" cy="2124000"/>
            </a:xfrm>
            <a:prstGeom prst="rect">
              <a:avLst/>
            </a:prstGeom>
            <a:ln w="12700">
              <a:solidFill>
                <a:schemeClr val="accent1"/>
              </a:solidFill>
            </a:ln>
          </p:spPr>
          <p:txBody>
            <a:bodyPr wrap="square" lIns="36000" tIns="36000" rIns="36000" bIns="36000"/>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r>
                <a:rPr lang="en-US" dirty="0">
                  <a:solidFill>
                    <a:schemeClr val="tx1"/>
                  </a:solidFill>
                </a:rPr>
                <a:t>Candy/gelato</a:t>
              </a:r>
            </a:p>
            <a:p>
              <a:r>
                <a:rPr lang="en-US" dirty="0">
                  <a:solidFill>
                    <a:schemeClr val="tx1"/>
                  </a:solidFill>
                </a:rPr>
                <a:t>Gelato shop</a:t>
              </a:r>
            </a:p>
            <a:p>
              <a:r>
                <a:rPr lang="en-US" dirty="0" err="1">
                  <a:solidFill>
                    <a:schemeClr val="tx1"/>
                  </a:solidFill>
                </a:rPr>
                <a:t>Paleteria</a:t>
              </a:r>
              <a:endParaRPr lang="en-US" dirty="0">
                <a:solidFill>
                  <a:schemeClr val="tx1"/>
                </a:solidFill>
              </a:endParaRPr>
            </a:p>
            <a:p>
              <a:r>
                <a:rPr lang="en-US" dirty="0" err="1">
                  <a:solidFill>
                    <a:schemeClr val="tx1"/>
                  </a:solidFill>
                </a:rPr>
                <a:t>Paleteria</a:t>
              </a:r>
              <a:r>
                <a:rPr lang="en-US" dirty="0">
                  <a:solidFill>
                    <a:schemeClr val="tx1"/>
                  </a:solidFill>
                </a:rPr>
                <a:t>/ice cream shop</a:t>
              </a:r>
            </a:p>
          </p:txBody>
        </p:sp>
      </p:grpSp>
      <p:grpSp>
        <p:nvGrpSpPr>
          <p:cNvPr id="42" name="Group 41"/>
          <p:cNvGrpSpPr/>
          <p:nvPr/>
        </p:nvGrpSpPr>
        <p:grpSpPr>
          <a:xfrm>
            <a:off x="4487775" y="4547027"/>
            <a:ext cx="2016000" cy="1942673"/>
            <a:chOff x="393698" y="1376361"/>
            <a:chExt cx="3997326" cy="2373680"/>
          </a:xfrm>
        </p:grpSpPr>
        <p:sp>
          <p:nvSpPr>
            <p:cNvPr id="43" name="Text Box 10"/>
            <p:cNvSpPr txBox="1">
              <a:spLocks noChangeArrowheads="1"/>
            </p:cNvSpPr>
            <p:nvPr>
              <p:custDataLst>
                <p:tags r:id="rId3"/>
              </p:custDataLst>
            </p:nvPr>
          </p:nvSpPr>
          <p:spPr bwMode="auto">
            <a:xfrm>
              <a:off x="393699" y="1376361"/>
              <a:ext cx="3997325" cy="249678"/>
            </a:xfrm>
            <a:prstGeom prst="rect">
              <a:avLst/>
            </a:prstGeom>
            <a:solidFill>
              <a:schemeClr val="accent1"/>
            </a:solidFill>
            <a:ln w="12700" algn="ctr">
              <a:solidFill>
                <a:schemeClr val="accent1"/>
              </a:solidFill>
              <a:miter lim="800000"/>
              <a:headEnd/>
              <a:tailEnd type="none" w="sm" len="med"/>
            </a:ln>
          </p:spPr>
          <p:txBody>
            <a:bodyPr lIns="36000" tIns="36000" rIns="36000" bIns="36000" anchor="ctr" anchorCtr="1"/>
            <a:lstStyle/>
            <a:p>
              <a:pPr algn="just" defTabSz="957263"/>
              <a:r>
                <a:rPr lang="en-US" sz="1400" b="1" dirty="0">
                  <a:solidFill>
                    <a:schemeClr val="bg1"/>
                  </a:solidFill>
                </a:rPr>
                <a:t>Juice Bar</a:t>
              </a:r>
            </a:p>
          </p:txBody>
        </p:sp>
        <p:sp>
          <p:nvSpPr>
            <p:cNvPr id="44" name="Text Placeholder 5"/>
            <p:cNvSpPr txBox="1">
              <a:spLocks/>
            </p:cNvSpPr>
            <p:nvPr/>
          </p:nvSpPr>
          <p:spPr>
            <a:xfrm>
              <a:off x="393698" y="1626041"/>
              <a:ext cx="3997324" cy="2124000"/>
            </a:xfrm>
            <a:prstGeom prst="rect">
              <a:avLst/>
            </a:prstGeom>
            <a:ln w="12700">
              <a:solidFill>
                <a:schemeClr val="accent1"/>
              </a:solidFill>
            </a:ln>
          </p:spPr>
          <p:txBody>
            <a:bodyPr wrap="square" lIns="36000" tIns="36000" rIns="36000" bIns="36000"/>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r>
                <a:rPr lang="en-US" dirty="0">
                  <a:solidFill>
                    <a:schemeClr val="tx1"/>
                  </a:solidFill>
                </a:rPr>
                <a:t>Protein Shake</a:t>
              </a:r>
            </a:p>
            <a:p>
              <a:r>
                <a:rPr lang="en-US" dirty="0">
                  <a:solidFill>
                    <a:schemeClr val="tx1"/>
                  </a:solidFill>
                </a:rPr>
                <a:t>Restaurant/protein shake</a:t>
              </a:r>
            </a:p>
            <a:p>
              <a:r>
                <a:rPr lang="en-US" dirty="0">
                  <a:solidFill>
                    <a:schemeClr val="tx1"/>
                  </a:solidFill>
                </a:rPr>
                <a:t>Health/juice bar</a:t>
              </a:r>
            </a:p>
          </p:txBody>
        </p:sp>
      </p:grpSp>
      <p:grpSp>
        <p:nvGrpSpPr>
          <p:cNvPr id="45" name="Group 44"/>
          <p:cNvGrpSpPr/>
          <p:nvPr/>
        </p:nvGrpSpPr>
        <p:grpSpPr>
          <a:xfrm>
            <a:off x="6600780" y="4547027"/>
            <a:ext cx="2016000" cy="1942673"/>
            <a:chOff x="393698" y="1376361"/>
            <a:chExt cx="3997326" cy="2373680"/>
          </a:xfrm>
        </p:grpSpPr>
        <p:sp>
          <p:nvSpPr>
            <p:cNvPr id="46" name="Text Box 10"/>
            <p:cNvSpPr txBox="1">
              <a:spLocks noChangeArrowheads="1"/>
            </p:cNvSpPr>
            <p:nvPr>
              <p:custDataLst>
                <p:tags r:id="rId2"/>
              </p:custDataLst>
            </p:nvPr>
          </p:nvSpPr>
          <p:spPr bwMode="auto">
            <a:xfrm>
              <a:off x="393699" y="1376361"/>
              <a:ext cx="3997325" cy="249678"/>
            </a:xfrm>
            <a:prstGeom prst="rect">
              <a:avLst/>
            </a:prstGeom>
            <a:solidFill>
              <a:schemeClr val="accent1"/>
            </a:solidFill>
            <a:ln w="12700" algn="ctr">
              <a:solidFill>
                <a:schemeClr val="accent1"/>
              </a:solidFill>
              <a:miter lim="800000"/>
              <a:headEnd/>
              <a:tailEnd type="none" w="sm" len="med"/>
            </a:ln>
          </p:spPr>
          <p:txBody>
            <a:bodyPr lIns="36000" tIns="36000" rIns="36000" bIns="36000" anchor="ctr" anchorCtr="1"/>
            <a:lstStyle/>
            <a:p>
              <a:pPr algn="ctr" defTabSz="957263"/>
              <a:r>
                <a:rPr lang="en-US" sz="1400" b="1" dirty="0">
                  <a:solidFill>
                    <a:schemeClr val="bg1"/>
                  </a:solidFill>
                </a:rPr>
                <a:t>Small Food Joint</a:t>
              </a:r>
            </a:p>
          </p:txBody>
        </p:sp>
        <p:sp>
          <p:nvSpPr>
            <p:cNvPr id="47" name="Text Placeholder 5"/>
            <p:cNvSpPr txBox="1">
              <a:spLocks/>
            </p:cNvSpPr>
            <p:nvPr/>
          </p:nvSpPr>
          <p:spPr>
            <a:xfrm>
              <a:off x="393698" y="1626041"/>
              <a:ext cx="3997324" cy="2124000"/>
            </a:xfrm>
            <a:prstGeom prst="rect">
              <a:avLst/>
            </a:prstGeom>
            <a:ln w="12700">
              <a:solidFill>
                <a:schemeClr val="accent1"/>
              </a:solidFill>
            </a:ln>
          </p:spPr>
          <p:txBody>
            <a:bodyPr wrap="square" lIns="36000" tIns="36000" rIns="36000" bIns="36000"/>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r>
                <a:rPr lang="en-US" dirty="0">
                  <a:solidFill>
                    <a:schemeClr val="tx1"/>
                  </a:solidFill>
                </a:rPr>
                <a:t>Juice and salad bar</a:t>
              </a:r>
            </a:p>
            <a:p>
              <a:r>
                <a:rPr lang="en-US" dirty="0">
                  <a:solidFill>
                    <a:schemeClr val="tx1"/>
                  </a:solidFill>
                </a:rPr>
                <a:t>Restaurant / gas station</a:t>
              </a:r>
            </a:p>
            <a:p>
              <a:r>
                <a:rPr lang="en-US" dirty="0">
                  <a:solidFill>
                    <a:schemeClr val="tx1"/>
                  </a:solidFill>
                </a:rPr>
                <a:t>Gas station/ restaurant</a:t>
              </a:r>
            </a:p>
            <a:p>
              <a:endParaRPr lang="en-US" dirty="0">
                <a:solidFill>
                  <a:schemeClr val="tx1"/>
                </a:solidFill>
              </a:endParaRPr>
            </a:p>
          </p:txBody>
        </p:sp>
      </p:grpSp>
      <p:grpSp>
        <p:nvGrpSpPr>
          <p:cNvPr id="48" name="Group 47"/>
          <p:cNvGrpSpPr/>
          <p:nvPr/>
        </p:nvGrpSpPr>
        <p:grpSpPr>
          <a:xfrm>
            <a:off x="8713785" y="4547025"/>
            <a:ext cx="3321362" cy="1942675"/>
            <a:chOff x="393698" y="1376361"/>
            <a:chExt cx="3997326" cy="2373680"/>
          </a:xfrm>
        </p:grpSpPr>
        <p:sp>
          <p:nvSpPr>
            <p:cNvPr id="49" name="Text Box 10"/>
            <p:cNvSpPr txBox="1">
              <a:spLocks noChangeArrowheads="1"/>
            </p:cNvSpPr>
            <p:nvPr>
              <p:custDataLst>
                <p:tags r:id="rId1"/>
              </p:custDataLst>
            </p:nvPr>
          </p:nvSpPr>
          <p:spPr bwMode="auto">
            <a:xfrm>
              <a:off x="393699" y="1376361"/>
              <a:ext cx="3997325" cy="249678"/>
            </a:xfrm>
            <a:prstGeom prst="rect">
              <a:avLst/>
            </a:prstGeom>
            <a:solidFill>
              <a:schemeClr val="accent1"/>
            </a:solidFill>
            <a:ln w="12700" algn="ctr">
              <a:solidFill>
                <a:schemeClr val="accent1"/>
              </a:solidFill>
              <a:miter lim="800000"/>
              <a:headEnd/>
              <a:tailEnd type="none" w="sm" len="med"/>
            </a:ln>
          </p:spPr>
          <p:txBody>
            <a:bodyPr lIns="36000" tIns="36000" rIns="36000" bIns="36000" anchor="ctr" anchorCtr="1"/>
            <a:lstStyle/>
            <a:p>
              <a:pPr algn="ctr" defTabSz="957263"/>
              <a:r>
                <a:rPr lang="en-US" sz="1400" b="1" dirty="0">
                  <a:solidFill>
                    <a:schemeClr val="bg1"/>
                  </a:solidFill>
                </a:rPr>
                <a:t>Restaurant</a:t>
              </a:r>
            </a:p>
          </p:txBody>
        </p:sp>
        <p:sp>
          <p:nvSpPr>
            <p:cNvPr id="50" name="Text Placeholder 5"/>
            <p:cNvSpPr txBox="1">
              <a:spLocks/>
            </p:cNvSpPr>
            <p:nvPr/>
          </p:nvSpPr>
          <p:spPr>
            <a:xfrm>
              <a:off x="393698" y="1626041"/>
              <a:ext cx="3997324" cy="2124000"/>
            </a:xfrm>
            <a:prstGeom prst="rect">
              <a:avLst/>
            </a:prstGeom>
            <a:ln w="12700">
              <a:solidFill>
                <a:schemeClr val="accent1"/>
              </a:solidFill>
            </a:ln>
          </p:spPr>
          <p:txBody>
            <a:bodyPr wrap="square" lIns="36000" tIns="36000" rIns="36000" bIns="36000" numCol="2"/>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r>
                <a:rPr lang="en-US" dirty="0">
                  <a:solidFill>
                    <a:schemeClr val="tx1"/>
                  </a:solidFill>
                </a:rPr>
                <a:t>Rooftop restaurant</a:t>
              </a:r>
            </a:p>
            <a:p>
              <a:r>
                <a:rPr lang="en-US" dirty="0">
                  <a:solidFill>
                    <a:schemeClr val="tx1"/>
                  </a:solidFill>
                </a:rPr>
                <a:t>Restaurant</a:t>
              </a:r>
            </a:p>
            <a:p>
              <a:r>
                <a:rPr lang="en-US" dirty="0">
                  <a:solidFill>
                    <a:schemeClr val="tx1"/>
                  </a:solidFill>
                </a:rPr>
                <a:t>Restaurant and bar</a:t>
              </a:r>
            </a:p>
            <a:p>
              <a:r>
                <a:rPr lang="en-US" dirty="0">
                  <a:solidFill>
                    <a:schemeClr val="tx1"/>
                  </a:solidFill>
                </a:rPr>
                <a:t>Restaurant/tavern</a:t>
              </a:r>
            </a:p>
            <a:p>
              <a:r>
                <a:rPr lang="en-US" dirty="0">
                  <a:solidFill>
                    <a:schemeClr val="tx1"/>
                  </a:solidFill>
                </a:rPr>
                <a:t>Restaurant/ liquor</a:t>
              </a:r>
            </a:p>
            <a:p>
              <a:r>
                <a:rPr lang="en-US" dirty="0">
                  <a:solidFill>
                    <a:schemeClr val="tx1"/>
                  </a:solidFill>
                </a:rPr>
                <a:t>Restaurant/bar</a:t>
              </a:r>
            </a:p>
            <a:p>
              <a:r>
                <a:rPr lang="en-US" dirty="0">
                  <a:solidFill>
                    <a:schemeClr val="tx1"/>
                  </a:solidFill>
                </a:rPr>
                <a:t>Restaurant and Bakery</a:t>
              </a:r>
            </a:p>
            <a:p>
              <a:endParaRPr lang="en-US" dirty="0">
                <a:solidFill>
                  <a:schemeClr val="tx1"/>
                </a:solidFill>
              </a:endParaRPr>
            </a:p>
          </p:txBody>
        </p:sp>
      </p:grpSp>
      <p:graphicFrame>
        <p:nvGraphicFramePr>
          <p:cNvPr id="18" name="Table 17"/>
          <p:cNvGraphicFramePr>
            <a:graphicFrameLocks noGrp="1"/>
          </p:cNvGraphicFramePr>
          <p:nvPr>
            <p:extLst>
              <p:ext uri="{D42A27DB-BD31-4B8C-83A1-F6EECF244321}">
                <p14:modId xmlns:p14="http://schemas.microsoft.com/office/powerpoint/2010/main" val="983245095"/>
              </p:ext>
            </p:extLst>
          </p:nvPr>
        </p:nvGraphicFramePr>
        <p:xfrm>
          <a:off x="118410" y="155359"/>
          <a:ext cx="2006600" cy="3088854"/>
        </p:xfrm>
        <a:graphic>
          <a:graphicData uri="http://schemas.openxmlformats.org/drawingml/2006/table">
            <a:tbl>
              <a:tblPr firstRow="1" bandRow="1">
                <a:tableStyleId>{B301B821-A1FF-4177-AEE7-76D212191A09}</a:tableStyleId>
              </a:tblPr>
              <a:tblGrid>
                <a:gridCol w="2006600">
                  <a:extLst>
                    <a:ext uri="{9D8B030D-6E8A-4147-A177-3AD203B41FA5}">
                      <a16:colId xmlns:a16="http://schemas.microsoft.com/office/drawing/2014/main" val="20000"/>
                    </a:ext>
                  </a:extLst>
                </a:gridCol>
              </a:tblGrid>
              <a:tr h="367242">
                <a:tc>
                  <a:txBody>
                    <a:bodyPr/>
                    <a:lstStyle/>
                    <a:p>
                      <a:r>
                        <a:rPr lang="en-US" sz="1400" b="1" dirty="0">
                          <a:solidFill>
                            <a:schemeClr val="tx1"/>
                          </a:solidFill>
                        </a:rPr>
                        <a:t>Executive Summary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67242">
                <a:tc>
                  <a:txBody>
                    <a:bodyPr/>
                    <a:lstStyle/>
                    <a:p>
                      <a:r>
                        <a:rPr lang="en-US" sz="1400" b="1" dirty="0">
                          <a:solidFill>
                            <a:schemeClr val="tx1"/>
                          </a:solidFill>
                        </a:rPr>
                        <a:t>Our</a:t>
                      </a:r>
                      <a:r>
                        <a:rPr lang="en-US" sz="1400" b="1" baseline="0" dirty="0">
                          <a:solidFill>
                            <a:schemeClr val="tx1"/>
                          </a:solidFill>
                        </a:rPr>
                        <a:t> </a:t>
                      </a:r>
                      <a:r>
                        <a:rPr lang="en-US" sz="1400" b="1" dirty="0">
                          <a:solidFill>
                            <a:schemeClr val="tx1"/>
                          </a:solidFill>
                        </a:rPr>
                        <a:t>Approach</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7242">
                <a:tc>
                  <a:txBody>
                    <a:bodyPr/>
                    <a:lstStyle/>
                    <a:p>
                      <a:r>
                        <a:rPr lang="en-US" sz="1400" b="1" dirty="0">
                          <a:solidFill>
                            <a:srgbClr val="FF0000"/>
                          </a:solidFill>
                        </a:rPr>
                        <a:t>Data Clean Up/Transformation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67242">
                <a:tc>
                  <a:txBody>
                    <a:bodyPr/>
                    <a:lstStyle/>
                    <a:p>
                      <a:r>
                        <a:rPr lang="en-US" sz="1400" b="1" dirty="0">
                          <a:solidFill>
                            <a:schemeClr val="tx1"/>
                          </a:solidFill>
                        </a:rPr>
                        <a:t>Normalization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67242">
                <a:tc>
                  <a:txBody>
                    <a:bodyPr/>
                    <a:lstStyle/>
                    <a:p>
                      <a:r>
                        <a:rPr lang="en-US" sz="1400" b="1" dirty="0">
                          <a:solidFill>
                            <a:schemeClr val="tx1"/>
                          </a:solidFill>
                        </a:rPr>
                        <a:t>Data Design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67242">
                <a:tc>
                  <a:txBody>
                    <a:bodyPr/>
                    <a:lstStyle/>
                    <a:p>
                      <a:r>
                        <a:rPr lang="en-US" sz="1400" b="1" dirty="0">
                          <a:solidFill>
                            <a:schemeClr val="tx1"/>
                          </a:solidFill>
                        </a:rPr>
                        <a:t>Data Analysis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67242">
                <a:tc>
                  <a:txBody>
                    <a:bodyPr/>
                    <a:lstStyle/>
                    <a:p>
                      <a:r>
                        <a:rPr lang="en-US" sz="1400" b="1" dirty="0">
                          <a:solidFill>
                            <a:schemeClr val="tx1"/>
                          </a:solidFill>
                        </a:rPr>
                        <a:t>Data Visualization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67242">
                <a:tc>
                  <a:txBody>
                    <a:bodyPr/>
                    <a:lstStyle/>
                    <a:p>
                      <a:r>
                        <a:rPr lang="en-US" sz="1400" b="1" dirty="0">
                          <a:solidFill>
                            <a:schemeClr val="tx1"/>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3567096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a:t>Data Clean Up/Transformation</a:t>
            </a:r>
          </a:p>
        </p:txBody>
      </p:sp>
      <p:sp>
        <p:nvSpPr>
          <p:cNvPr id="21" name="TextBox 20"/>
          <p:cNvSpPr txBox="1"/>
          <p:nvPr/>
        </p:nvSpPr>
        <p:spPr>
          <a:xfrm>
            <a:off x="2374770" y="571487"/>
            <a:ext cx="9728460" cy="369332"/>
          </a:xfrm>
          <a:prstGeom prst="rect">
            <a:avLst/>
          </a:prstGeom>
          <a:noFill/>
        </p:spPr>
        <p:txBody>
          <a:bodyPr wrap="square" rtlCol="0">
            <a:spAutoFit/>
          </a:bodyPr>
          <a:lstStyle/>
          <a:p>
            <a:r>
              <a:rPr lang="en-US" dirty="0"/>
              <a:t>Step 2: Deletion of redundant information and Clustering</a:t>
            </a:r>
          </a:p>
        </p:txBody>
      </p:sp>
      <p:sp>
        <p:nvSpPr>
          <p:cNvPr id="3" name="TextBox 2"/>
          <p:cNvSpPr txBox="1"/>
          <p:nvPr/>
        </p:nvSpPr>
        <p:spPr>
          <a:xfrm>
            <a:off x="2374770" y="1052334"/>
            <a:ext cx="9422841" cy="954107"/>
          </a:xfrm>
          <a:prstGeom prst="rect">
            <a:avLst/>
          </a:prstGeom>
          <a:noFill/>
        </p:spPr>
        <p:txBody>
          <a:bodyPr wrap="square" rtlCol="0">
            <a:spAutoFit/>
          </a:bodyPr>
          <a:lstStyle/>
          <a:p>
            <a:r>
              <a:rPr lang="en-US" sz="1400" b="1" dirty="0"/>
              <a:t>Attribute Name </a:t>
            </a:r>
            <a:r>
              <a:rPr lang="en-US" sz="1400" dirty="0"/>
              <a:t>- Inspection Type</a:t>
            </a:r>
          </a:p>
          <a:p>
            <a:endParaRPr lang="en-US" sz="1400" dirty="0"/>
          </a:p>
          <a:p>
            <a:endParaRPr lang="en-US" sz="1400" dirty="0"/>
          </a:p>
          <a:p>
            <a:endParaRPr lang="en-US" sz="1400" dirty="0"/>
          </a:p>
        </p:txBody>
      </p:sp>
      <p:grpSp>
        <p:nvGrpSpPr>
          <p:cNvPr id="24" name="Group 23"/>
          <p:cNvGrpSpPr/>
          <p:nvPr/>
        </p:nvGrpSpPr>
        <p:grpSpPr>
          <a:xfrm>
            <a:off x="2577970" y="2011361"/>
            <a:ext cx="1695411" cy="1942673"/>
            <a:chOff x="393698" y="1376361"/>
            <a:chExt cx="3997326" cy="2373680"/>
          </a:xfrm>
        </p:grpSpPr>
        <p:sp>
          <p:nvSpPr>
            <p:cNvPr id="25" name="Text Box 10"/>
            <p:cNvSpPr txBox="1">
              <a:spLocks noChangeArrowheads="1"/>
            </p:cNvSpPr>
            <p:nvPr>
              <p:custDataLst>
                <p:tags r:id="rId8"/>
              </p:custDataLst>
            </p:nvPr>
          </p:nvSpPr>
          <p:spPr bwMode="auto">
            <a:xfrm>
              <a:off x="393699" y="1376361"/>
              <a:ext cx="3997325" cy="249678"/>
            </a:xfrm>
            <a:prstGeom prst="rect">
              <a:avLst/>
            </a:prstGeom>
            <a:solidFill>
              <a:schemeClr val="accent1"/>
            </a:solidFill>
            <a:ln w="12700" algn="ctr">
              <a:solidFill>
                <a:schemeClr val="accent1"/>
              </a:solidFill>
              <a:miter lim="800000"/>
              <a:headEnd/>
              <a:tailEnd type="none" w="sm" len="med"/>
            </a:ln>
          </p:spPr>
          <p:txBody>
            <a:bodyPr lIns="36000" tIns="36000" rIns="36000" bIns="36000" anchor="ctr" anchorCtr="1"/>
            <a:lstStyle/>
            <a:p>
              <a:pPr algn="ctr" defTabSz="957263"/>
              <a:r>
                <a:rPr lang="en-US" sz="1400" b="1" dirty="0">
                  <a:solidFill>
                    <a:schemeClr val="bg1"/>
                  </a:solidFill>
                </a:rPr>
                <a:t>Complaint</a:t>
              </a:r>
            </a:p>
          </p:txBody>
        </p:sp>
        <p:sp>
          <p:nvSpPr>
            <p:cNvPr id="26" name="Text Placeholder 5"/>
            <p:cNvSpPr txBox="1">
              <a:spLocks/>
            </p:cNvSpPr>
            <p:nvPr/>
          </p:nvSpPr>
          <p:spPr>
            <a:xfrm>
              <a:off x="393698" y="1626041"/>
              <a:ext cx="3997324" cy="2124000"/>
            </a:xfrm>
            <a:prstGeom prst="rect">
              <a:avLst/>
            </a:prstGeom>
            <a:ln w="12700">
              <a:solidFill>
                <a:schemeClr val="accent1"/>
              </a:solidFill>
            </a:ln>
          </p:spPr>
          <p:txBody>
            <a:bodyPr wrap="square" lIns="36000" tIns="36000" rIns="36000" bIns="36000" anchor="ct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r>
                <a:rPr lang="en-US" dirty="0">
                  <a:solidFill>
                    <a:schemeClr val="tx1"/>
                  </a:solidFill>
                </a:rPr>
                <a:t>Smoking complaint</a:t>
              </a:r>
            </a:p>
            <a:p>
              <a:r>
                <a:rPr lang="en-US" dirty="0">
                  <a:solidFill>
                    <a:schemeClr val="tx1"/>
                  </a:solidFill>
                </a:rPr>
                <a:t>Short form complaint</a:t>
              </a:r>
            </a:p>
            <a:p>
              <a:r>
                <a:rPr lang="en-US" dirty="0">
                  <a:solidFill>
                    <a:schemeClr val="tx1"/>
                  </a:solidFill>
                </a:rPr>
                <a:t>Complaint</a:t>
              </a:r>
            </a:p>
          </p:txBody>
        </p:sp>
      </p:grpSp>
      <p:grpSp>
        <p:nvGrpSpPr>
          <p:cNvPr id="27" name="Group 26"/>
          <p:cNvGrpSpPr/>
          <p:nvPr/>
        </p:nvGrpSpPr>
        <p:grpSpPr>
          <a:xfrm>
            <a:off x="4398875" y="2011361"/>
            <a:ext cx="1695411" cy="1942673"/>
            <a:chOff x="393698" y="1376361"/>
            <a:chExt cx="3997326" cy="2373680"/>
          </a:xfrm>
        </p:grpSpPr>
        <p:sp>
          <p:nvSpPr>
            <p:cNvPr id="28" name="Text Box 10"/>
            <p:cNvSpPr txBox="1">
              <a:spLocks noChangeArrowheads="1"/>
            </p:cNvSpPr>
            <p:nvPr>
              <p:custDataLst>
                <p:tags r:id="rId7"/>
              </p:custDataLst>
            </p:nvPr>
          </p:nvSpPr>
          <p:spPr bwMode="auto">
            <a:xfrm>
              <a:off x="393699" y="1376361"/>
              <a:ext cx="3997325" cy="249678"/>
            </a:xfrm>
            <a:prstGeom prst="rect">
              <a:avLst/>
            </a:prstGeom>
            <a:solidFill>
              <a:schemeClr val="accent1"/>
            </a:solidFill>
            <a:ln w="12700" algn="ctr">
              <a:solidFill>
                <a:schemeClr val="accent1"/>
              </a:solidFill>
              <a:miter lim="800000"/>
              <a:headEnd/>
              <a:tailEnd type="none" w="sm" len="med"/>
            </a:ln>
          </p:spPr>
          <p:txBody>
            <a:bodyPr lIns="36000" tIns="36000" rIns="36000" bIns="36000" anchor="ctr" anchorCtr="1"/>
            <a:lstStyle/>
            <a:p>
              <a:pPr algn="ctr" defTabSz="957263"/>
              <a:r>
                <a:rPr lang="en-US" sz="1400" b="1" dirty="0">
                  <a:solidFill>
                    <a:schemeClr val="bg1"/>
                  </a:solidFill>
                </a:rPr>
                <a:t>Bar</a:t>
              </a:r>
            </a:p>
          </p:txBody>
        </p:sp>
        <p:sp>
          <p:nvSpPr>
            <p:cNvPr id="29" name="Text Placeholder 5"/>
            <p:cNvSpPr txBox="1">
              <a:spLocks/>
            </p:cNvSpPr>
            <p:nvPr/>
          </p:nvSpPr>
          <p:spPr>
            <a:xfrm>
              <a:off x="393698" y="1626041"/>
              <a:ext cx="3997324" cy="2124000"/>
            </a:xfrm>
            <a:prstGeom prst="rect">
              <a:avLst/>
            </a:prstGeom>
            <a:ln w="12700">
              <a:solidFill>
                <a:schemeClr val="accent1"/>
              </a:solidFill>
            </a:ln>
          </p:spPr>
          <p:txBody>
            <a:bodyPr wrap="square" lIns="36000" tIns="36000" rIns="36000" bIns="36000" numCol="1" anchor="ct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r>
                <a:rPr lang="en-US" dirty="0">
                  <a:solidFill>
                    <a:schemeClr val="tx1"/>
                  </a:solidFill>
                </a:rPr>
                <a:t>Suspect Food Poisoning</a:t>
              </a:r>
            </a:p>
            <a:p>
              <a:r>
                <a:rPr lang="en-US" dirty="0">
                  <a:solidFill>
                    <a:schemeClr val="tx1"/>
                  </a:solidFill>
                </a:rPr>
                <a:t>SFP</a:t>
              </a:r>
            </a:p>
          </p:txBody>
        </p:sp>
      </p:grpSp>
      <p:grpSp>
        <p:nvGrpSpPr>
          <p:cNvPr id="30" name="Group 29"/>
          <p:cNvGrpSpPr/>
          <p:nvPr/>
        </p:nvGrpSpPr>
        <p:grpSpPr>
          <a:xfrm>
            <a:off x="6219780" y="2011361"/>
            <a:ext cx="1695411" cy="1942673"/>
            <a:chOff x="393698" y="1376361"/>
            <a:chExt cx="3997326" cy="2373680"/>
          </a:xfrm>
        </p:grpSpPr>
        <p:sp>
          <p:nvSpPr>
            <p:cNvPr id="31" name="Text Box 10"/>
            <p:cNvSpPr txBox="1">
              <a:spLocks noChangeArrowheads="1"/>
            </p:cNvSpPr>
            <p:nvPr>
              <p:custDataLst>
                <p:tags r:id="rId6"/>
              </p:custDataLst>
            </p:nvPr>
          </p:nvSpPr>
          <p:spPr bwMode="auto">
            <a:xfrm>
              <a:off x="393699" y="1376361"/>
              <a:ext cx="3997325" cy="249678"/>
            </a:xfrm>
            <a:prstGeom prst="rect">
              <a:avLst/>
            </a:prstGeom>
            <a:solidFill>
              <a:schemeClr val="accent1"/>
            </a:solidFill>
            <a:ln w="12700" algn="ctr">
              <a:solidFill>
                <a:schemeClr val="accent1"/>
              </a:solidFill>
              <a:miter lim="800000"/>
              <a:headEnd/>
              <a:tailEnd type="none" w="sm" len="med"/>
            </a:ln>
          </p:spPr>
          <p:txBody>
            <a:bodyPr lIns="36000" tIns="36000" rIns="36000" bIns="36000" anchor="ctr" anchorCtr="1"/>
            <a:lstStyle/>
            <a:p>
              <a:pPr algn="ctr" defTabSz="957263"/>
              <a:r>
                <a:rPr lang="en-US" sz="1400" b="1" dirty="0">
                  <a:solidFill>
                    <a:schemeClr val="bg1"/>
                  </a:solidFill>
                </a:rPr>
                <a:t>Task Force</a:t>
              </a:r>
            </a:p>
          </p:txBody>
        </p:sp>
        <p:sp>
          <p:nvSpPr>
            <p:cNvPr id="35" name="Text Placeholder 5"/>
            <p:cNvSpPr txBox="1">
              <a:spLocks/>
            </p:cNvSpPr>
            <p:nvPr/>
          </p:nvSpPr>
          <p:spPr>
            <a:xfrm>
              <a:off x="393698" y="1626041"/>
              <a:ext cx="3997324" cy="2124000"/>
            </a:xfrm>
            <a:prstGeom prst="rect">
              <a:avLst/>
            </a:prstGeom>
            <a:ln w="12700">
              <a:solidFill>
                <a:schemeClr val="accent1"/>
              </a:solidFill>
            </a:ln>
          </p:spPr>
          <p:txBody>
            <a:bodyPr wrap="square" lIns="36000" tIns="36000" rIns="36000" bIns="36000" numCol="1" anchor="ct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r>
                <a:rPr lang="en-US" dirty="0">
                  <a:solidFill>
                    <a:schemeClr val="tx1"/>
                  </a:solidFill>
                </a:rPr>
                <a:t>Liquor and Catering</a:t>
              </a:r>
            </a:p>
            <a:p>
              <a:r>
                <a:rPr lang="en-US" dirty="0">
                  <a:solidFill>
                    <a:schemeClr val="tx1"/>
                  </a:solidFill>
                </a:rPr>
                <a:t>Package Liquor</a:t>
              </a:r>
            </a:p>
            <a:p>
              <a:r>
                <a:rPr lang="en-US" dirty="0">
                  <a:solidFill>
                    <a:schemeClr val="tx1"/>
                  </a:solidFill>
                </a:rPr>
                <a:t>Task Force</a:t>
              </a:r>
            </a:p>
          </p:txBody>
        </p:sp>
      </p:grpSp>
      <p:grpSp>
        <p:nvGrpSpPr>
          <p:cNvPr id="39" name="Group 38"/>
          <p:cNvGrpSpPr/>
          <p:nvPr/>
        </p:nvGrpSpPr>
        <p:grpSpPr>
          <a:xfrm>
            <a:off x="8040684" y="2011361"/>
            <a:ext cx="1695411" cy="1942673"/>
            <a:chOff x="393698" y="1376361"/>
            <a:chExt cx="3997326" cy="2373680"/>
          </a:xfrm>
        </p:grpSpPr>
        <p:sp>
          <p:nvSpPr>
            <p:cNvPr id="40" name="Text Box 10"/>
            <p:cNvSpPr txBox="1">
              <a:spLocks noChangeArrowheads="1"/>
            </p:cNvSpPr>
            <p:nvPr>
              <p:custDataLst>
                <p:tags r:id="rId5"/>
              </p:custDataLst>
            </p:nvPr>
          </p:nvSpPr>
          <p:spPr bwMode="auto">
            <a:xfrm>
              <a:off x="393699" y="1376361"/>
              <a:ext cx="3997325" cy="249678"/>
            </a:xfrm>
            <a:prstGeom prst="rect">
              <a:avLst/>
            </a:prstGeom>
            <a:solidFill>
              <a:schemeClr val="accent1"/>
            </a:solidFill>
            <a:ln w="12700" algn="ctr">
              <a:solidFill>
                <a:schemeClr val="accent1"/>
              </a:solidFill>
              <a:miter lim="800000"/>
              <a:headEnd/>
              <a:tailEnd type="none" w="sm" len="med"/>
            </a:ln>
          </p:spPr>
          <p:txBody>
            <a:bodyPr lIns="36000" tIns="36000" rIns="36000" bIns="36000" anchor="ctr" anchorCtr="1"/>
            <a:lstStyle/>
            <a:p>
              <a:pPr algn="ctr" defTabSz="957263"/>
              <a:r>
                <a:rPr lang="en-US" sz="1400" b="1" dirty="0">
                  <a:solidFill>
                    <a:schemeClr val="bg1"/>
                  </a:solidFill>
                </a:rPr>
                <a:t>Consultation</a:t>
              </a:r>
            </a:p>
          </p:txBody>
        </p:sp>
        <p:sp>
          <p:nvSpPr>
            <p:cNvPr id="41" name="Text Placeholder 5"/>
            <p:cNvSpPr txBox="1">
              <a:spLocks/>
            </p:cNvSpPr>
            <p:nvPr/>
          </p:nvSpPr>
          <p:spPr>
            <a:xfrm>
              <a:off x="393698" y="1626041"/>
              <a:ext cx="3997324" cy="2124000"/>
            </a:xfrm>
            <a:prstGeom prst="rect">
              <a:avLst/>
            </a:prstGeom>
            <a:ln w="12700">
              <a:solidFill>
                <a:schemeClr val="accent1"/>
              </a:solidFill>
            </a:ln>
          </p:spPr>
          <p:txBody>
            <a:bodyPr wrap="square" lIns="36000" tIns="36000" rIns="36000" bIns="36000" anchor="ct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r>
                <a:rPr lang="en-US" dirty="0">
                  <a:solidFill>
                    <a:schemeClr val="tx1"/>
                  </a:solidFill>
                </a:rPr>
                <a:t>Consultation</a:t>
              </a:r>
            </a:p>
            <a:p>
              <a:r>
                <a:rPr lang="en-US" dirty="0">
                  <a:solidFill>
                    <a:schemeClr val="tx1"/>
                  </a:solidFill>
                </a:rPr>
                <a:t>Pre-license consultation</a:t>
              </a:r>
            </a:p>
          </p:txBody>
        </p:sp>
      </p:grpSp>
      <p:grpSp>
        <p:nvGrpSpPr>
          <p:cNvPr id="42" name="Group 41"/>
          <p:cNvGrpSpPr/>
          <p:nvPr/>
        </p:nvGrpSpPr>
        <p:grpSpPr>
          <a:xfrm>
            <a:off x="9861589" y="2011361"/>
            <a:ext cx="1695411" cy="1942673"/>
            <a:chOff x="393698" y="1376361"/>
            <a:chExt cx="3997326" cy="2373680"/>
          </a:xfrm>
        </p:grpSpPr>
        <p:sp>
          <p:nvSpPr>
            <p:cNvPr id="43" name="Text Box 10"/>
            <p:cNvSpPr txBox="1">
              <a:spLocks noChangeArrowheads="1"/>
            </p:cNvSpPr>
            <p:nvPr>
              <p:custDataLst>
                <p:tags r:id="rId4"/>
              </p:custDataLst>
            </p:nvPr>
          </p:nvSpPr>
          <p:spPr bwMode="auto">
            <a:xfrm>
              <a:off x="393698" y="1376361"/>
              <a:ext cx="3997326" cy="249678"/>
            </a:xfrm>
            <a:prstGeom prst="rect">
              <a:avLst/>
            </a:prstGeom>
            <a:solidFill>
              <a:schemeClr val="accent1"/>
            </a:solidFill>
            <a:ln w="12700" algn="ctr">
              <a:solidFill>
                <a:schemeClr val="accent1"/>
              </a:solidFill>
              <a:miter lim="800000"/>
              <a:headEnd/>
              <a:tailEnd type="none" w="sm" len="med"/>
            </a:ln>
          </p:spPr>
          <p:txBody>
            <a:bodyPr lIns="36000" tIns="36000" rIns="36000" bIns="36000" anchor="ctr" anchorCtr="1"/>
            <a:lstStyle/>
            <a:p>
              <a:pPr algn="just" defTabSz="957263"/>
              <a:r>
                <a:rPr lang="en-US" sz="1400" b="1" dirty="0">
                  <a:solidFill>
                    <a:schemeClr val="bg1"/>
                  </a:solidFill>
                </a:rPr>
                <a:t>Re-inspection</a:t>
              </a:r>
            </a:p>
          </p:txBody>
        </p:sp>
        <p:sp>
          <p:nvSpPr>
            <p:cNvPr id="44" name="Text Placeholder 5"/>
            <p:cNvSpPr txBox="1">
              <a:spLocks/>
            </p:cNvSpPr>
            <p:nvPr/>
          </p:nvSpPr>
          <p:spPr>
            <a:xfrm>
              <a:off x="393698" y="1626041"/>
              <a:ext cx="3997324" cy="2124000"/>
            </a:xfrm>
            <a:prstGeom prst="rect">
              <a:avLst/>
            </a:prstGeom>
            <a:ln w="12700">
              <a:solidFill>
                <a:schemeClr val="accent1"/>
              </a:solidFill>
            </a:ln>
          </p:spPr>
          <p:txBody>
            <a:bodyPr wrap="square" lIns="36000" tIns="36000" rIns="36000" bIns="36000" anchor="ct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r>
                <a:rPr lang="en-US" dirty="0">
                  <a:solidFill>
                    <a:schemeClr val="tx1"/>
                  </a:solidFill>
                </a:rPr>
                <a:t>Re-inspection</a:t>
              </a:r>
            </a:p>
            <a:p>
              <a:r>
                <a:rPr lang="en-US" dirty="0">
                  <a:solidFill>
                    <a:schemeClr val="tx1"/>
                  </a:solidFill>
                </a:rPr>
                <a:t>Re-inspection of close up</a:t>
              </a:r>
            </a:p>
          </p:txBody>
        </p:sp>
      </p:grpSp>
      <p:graphicFrame>
        <p:nvGraphicFramePr>
          <p:cNvPr id="18" name="Table 17"/>
          <p:cNvGraphicFramePr>
            <a:graphicFrameLocks noGrp="1"/>
          </p:cNvGraphicFramePr>
          <p:nvPr>
            <p:extLst>
              <p:ext uri="{D42A27DB-BD31-4B8C-83A1-F6EECF244321}">
                <p14:modId xmlns:p14="http://schemas.microsoft.com/office/powerpoint/2010/main" val="1097113237"/>
              </p:ext>
            </p:extLst>
          </p:nvPr>
        </p:nvGraphicFramePr>
        <p:xfrm>
          <a:off x="118410" y="155359"/>
          <a:ext cx="2006600" cy="3088854"/>
        </p:xfrm>
        <a:graphic>
          <a:graphicData uri="http://schemas.openxmlformats.org/drawingml/2006/table">
            <a:tbl>
              <a:tblPr firstRow="1" bandRow="1">
                <a:tableStyleId>{B301B821-A1FF-4177-AEE7-76D212191A09}</a:tableStyleId>
              </a:tblPr>
              <a:tblGrid>
                <a:gridCol w="2006600">
                  <a:extLst>
                    <a:ext uri="{9D8B030D-6E8A-4147-A177-3AD203B41FA5}">
                      <a16:colId xmlns:a16="http://schemas.microsoft.com/office/drawing/2014/main" val="20000"/>
                    </a:ext>
                  </a:extLst>
                </a:gridCol>
              </a:tblGrid>
              <a:tr h="367242">
                <a:tc>
                  <a:txBody>
                    <a:bodyPr/>
                    <a:lstStyle/>
                    <a:p>
                      <a:r>
                        <a:rPr lang="en-US" sz="1400" b="1" dirty="0">
                          <a:solidFill>
                            <a:schemeClr val="tx1"/>
                          </a:solidFill>
                        </a:rPr>
                        <a:t>Executive Summary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67242">
                <a:tc>
                  <a:txBody>
                    <a:bodyPr/>
                    <a:lstStyle/>
                    <a:p>
                      <a:r>
                        <a:rPr lang="en-US" sz="1400" b="1" dirty="0">
                          <a:solidFill>
                            <a:schemeClr val="tx1"/>
                          </a:solidFill>
                        </a:rPr>
                        <a:t>Our Approach</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7242">
                <a:tc>
                  <a:txBody>
                    <a:bodyPr/>
                    <a:lstStyle/>
                    <a:p>
                      <a:r>
                        <a:rPr lang="en-US" sz="1400" b="1" dirty="0">
                          <a:solidFill>
                            <a:srgbClr val="FF0000"/>
                          </a:solidFill>
                        </a:rPr>
                        <a:t>Data Clean Up/Transformation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67242">
                <a:tc>
                  <a:txBody>
                    <a:bodyPr/>
                    <a:lstStyle/>
                    <a:p>
                      <a:r>
                        <a:rPr lang="en-US" sz="1400" b="1" dirty="0">
                          <a:solidFill>
                            <a:schemeClr val="tx1"/>
                          </a:solidFill>
                        </a:rPr>
                        <a:t>Normalization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67242">
                <a:tc>
                  <a:txBody>
                    <a:bodyPr/>
                    <a:lstStyle/>
                    <a:p>
                      <a:r>
                        <a:rPr lang="en-US" sz="1400" b="1" dirty="0">
                          <a:solidFill>
                            <a:schemeClr val="tx1"/>
                          </a:solidFill>
                        </a:rPr>
                        <a:t>Data Design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67242">
                <a:tc>
                  <a:txBody>
                    <a:bodyPr/>
                    <a:lstStyle/>
                    <a:p>
                      <a:r>
                        <a:rPr lang="en-US" sz="1400" b="1" dirty="0">
                          <a:solidFill>
                            <a:schemeClr val="tx1"/>
                          </a:solidFill>
                        </a:rPr>
                        <a:t>Data Analysis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67242">
                <a:tc>
                  <a:txBody>
                    <a:bodyPr/>
                    <a:lstStyle/>
                    <a:p>
                      <a:r>
                        <a:rPr lang="en-US" sz="1400" b="1" dirty="0">
                          <a:solidFill>
                            <a:schemeClr val="tx1"/>
                          </a:solidFill>
                        </a:rPr>
                        <a:t>Data Visualization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67242">
                <a:tc>
                  <a:txBody>
                    <a:bodyPr/>
                    <a:lstStyle/>
                    <a:p>
                      <a:r>
                        <a:rPr lang="en-US" sz="1400" b="1" dirty="0">
                          <a:solidFill>
                            <a:schemeClr val="tx1"/>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
        <p:nvSpPr>
          <p:cNvPr id="32" name="Rectangle 31"/>
          <p:cNvSpPr/>
          <p:nvPr/>
        </p:nvSpPr>
        <p:spPr>
          <a:xfrm>
            <a:off x="2577969" y="1511300"/>
            <a:ext cx="8979029" cy="3300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Clustering</a:t>
            </a:r>
          </a:p>
        </p:txBody>
      </p:sp>
      <p:sp>
        <p:nvSpPr>
          <p:cNvPr id="33" name="Rectangle 32"/>
          <p:cNvSpPr/>
          <p:nvPr/>
        </p:nvSpPr>
        <p:spPr>
          <a:xfrm>
            <a:off x="2577968" y="4355295"/>
            <a:ext cx="8979029" cy="3300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New Labels Added</a:t>
            </a:r>
          </a:p>
        </p:txBody>
      </p:sp>
      <p:grpSp>
        <p:nvGrpSpPr>
          <p:cNvPr id="34" name="Group 33"/>
          <p:cNvGrpSpPr/>
          <p:nvPr/>
        </p:nvGrpSpPr>
        <p:grpSpPr>
          <a:xfrm>
            <a:off x="2577968" y="4797028"/>
            <a:ext cx="2336932" cy="1557339"/>
            <a:chOff x="393696" y="1376361"/>
            <a:chExt cx="3997328" cy="2373680"/>
          </a:xfrm>
        </p:grpSpPr>
        <p:sp>
          <p:nvSpPr>
            <p:cNvPr id="51" name="Text Box 10"/>
            <p:cNvSpPr txBox="1">
              <a:spLocks noChangeArrowheads="1"/>
            </p:cNvSpPr>
            <p:nvPr>
              <p:custDataLst>
                <p:tags r:id="rId3"/>
              </p:custDataLst>
            </p:nvPr>
          </p:nvSpPr>
          <p:spPr bwMode="auto">
            <a:xfrm>
              <a:off x="393699" y="1376361"/>
              <a:ext cx="3997325" cy="306618"/>
            </a:xfrm>
            <a:prstGeom prst="rect">
              <a:avLst/>
            </a:prstGeom>
            <a:solidFill>
              <a:schemeClr val="accent1"/>
            </a:solidFill>
            <a:ln w="12700" algn="ctr">
              <a:solidFill>
                <a:schemeClr val="accent1"/>
              </a:solidFill>
              <a:miter lim="800000"/>
              <a:headEnd/>
              <a:tailEnd type="none" w="sm" len="med"/>
            </a:ln>
          </p:spPr>
          <p:txBody>
            <a:bodyPr lIns="36000" tIns="36000" rIns="36000" bIns="36000" anchor="ctr" anchorCtr="1"/>
            <a:lstStyle/>
            <a:p>
              <a:pPr algn="ctr" defTabSz="957263"/>
              <a:r>
                <a:rPr lang="en-US" sz="1400" b="1" dirty="0">
                  <a:solidFill>
                    <a:schemeClr val="bg1"/>
                  </a:solidFill>
                </a:rPr>
                <a:t>Bad Labels</a:t>
              </a:r>
            </a:p>
          </p:txBody>
        </p:sp>
        <p:sp>
          <p:nvSpPr>
            <p:cNvPr id="52" name="Text Placeholder 5"/>
            <p:cNvSpPr txBox="1">
              <a:spLocks/>
            </p:cNvSpPr>
            <p:nvPr/>
          </p:nvSpPr>
          <p:spPr>
            <a:xfrm>
              <a:off x="393696" y="1626042"/>
              <a:ext cx="3997328" cy="2123999"/>
            </a:xfrm>
            <a:prstGeom prst="rect">
              <a:avLst/>
            </a:prstGeom>
            <a:ln w="12700">
              <a:solidFill>
                <a:schemeClr val="accent1"/>
              </a:solidFill>
            </a:ln>
          </p:spPr>
          <p:txBody>
            <a:bodyPr wrap="square" lIns="36000" tIns="36000" rIns="36000" bIns="36000"/>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r>
                <a:rPr lang="en-US" dirty="0">
                  <a:solidFill>
                    <a:schemeClr val="tx1"/>
                  </a:solidFill>
                </a:rPr>
                <a:t>Bad labels were considered as any entry with no label provided, labeled with a value meant for another column, or with the following labels: “no entry” and “tag removal”</a:t>
              </a:r>
            </a:p>
          </p:txBody>
        </p:sp>
      </p:grpSp>
      <p:grpSp>
        <p:nvGrpSpPr>
          <p:cNvPr id="56" name="Group 55"/>
          <p:cNvGrpSpPr/>
          <p:nvPr/>
        </p:nvGrpSpPr>
        <p:grpSpPr>
          <a:xfrm>
            <a:off x="5066496" y="4797028"/>
            <a:ext cx="4013988" cy="1554480"/>
            <a:chOff x="393698" y="1376361"/>
            <a:chExt cx="3997326" cy="2373680"/>
          </a:xfrm>
        </p:grpSpPr>
        <p:sp>
          <p:nvSpPr>
            <p:cNvPr id="57" name="Text Box 10"/>
            <p:cNvSpPr txBox="1">
              <a:spLocks noChangeArrowheads="1"/>
            </p:cNvSpPr>
            <p:nvPr>
              <p:custDataLst>
                <p:tags r:id="rId2"/>
              </p:custDataLst>
            </p:nvPr>
          </p:nvSpPr>
          <p:spPr bwMode="auto">
            <a:xfrm>
              <a:off x="393699" y="1376361"/>
              <a:ext cx="3997325" cy="307182"/>
            </a:xfrm>
            <a:prstGeom prst="rect">
              <a:avLst/>
            </a:prstGeom>
            <a:solidFill>
              <a:schemeClr val="accent1"/>
            </a:solidFill>
            <a:ln w="12700" algn="ctr">
              <a:solidFill>
                <a:schemeClr val="accent1"/>
              </a:solidFill>
              <a:miter lim="800000"/>
              <a:headEnd/>
              <a:tailEnd type="none" w="sm" len="med"/>
            </a:ln>
          </p:spPr>
          <p:txBody>
            <a:bodyPr lIns="36000" tIns="36000" rIns="36000" bIns="36000" anchor="ctr" anchorCtr="1"/>
            <a:lstStyle/>
            <a:p>
              <a:pPr algn="ctr" defTabSz="957263"/>
              <a:r>
                <a:rPr lang="en-US" sz="1400" b="1" dirty="0">
                  <a:solidFill>
                    <a:schemeClr val="bg1"/>
                  </a:solidFill>
                </a:rPr>
                <a:t>Special Cases</a:t>
              </a:r>
            </a:p>
          </p:txBody>
        </p:sp>
        <p:sp>
          <p:nvSpPr>
            <p:cNvPr id="58" name="Text Placeholder 5"/>
            <p:cNvSpPr txBox="1">
              <a:spLocks/>
            </p:cNvSpPr>
            <p:nvPr/>
          </p:nvSpPr>
          <p:spPr>
            <a:xfrm>
              <a:off x="393698" y="1626041"/>
              <a:ext cx="3997324" cy="2124000"/>
            </a:xfrm>
            <a:prstGeom prst="rect">
              <a:avLst/>
            </a:prstGeom>
            <a:ln w="12700">
              <a:solidFill>
                <a:schemeClr val="accent1"/>
              </a:solidFill>
            </a:ln>
          </p:spPr>
          <p:txBody>
            <a:bodyPr wrap="square" lIns="36000" tIns="36000" rIns="36000" bIns="36000" numCol="1"/>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r>
                <a:rPr lang="en-US" dirty="0">
                  <a:solidFill>
                    <a:schemeClr val="tx1"/>
                  </a:solidFill>
                </a:rPr>
                <a:t>Special cases were one time inspection events that did not fit within the predefined categories.</a:t>
              </a:r>
            </a:p>
            <a:p>
              <a:r>
                <a:rPr lang="en-US" b="1" dirty="0">
                  <a:solidFill>
                    <a:schemeClr val="tx1"/>
                  </a:solidFill>
                </a:rPr>
                <a:t>Special cases:</a:t>
              </a:r>
              <a:r>
                <a:rPr lang="en-US" dirty="0">
                  <a:solidFill>
                    <a:schemeClr val="tx1"/>
                  </a:solidFill>
                </a:rPr>
                <a:t> corrective action, citation-reissued, finish complaint, HACCP Questionnaire, Renovation, Non-inspection, not ready, sample collection, possible FBI</a:t>
              </a:r>
            </a:p>
            <a:p>
              <a:endParaRPr lang="en-US" dirty="0">
                <a:solidFill>
                  <a:schemeClr val="tx1"/>
                </a:solidFill>
              </a:endParaRPr>
            </a:p>
          </p:txBody>
        </p:sp>
      </p:grpSp>
      <p:grpSp>
        <p:nvGrpSpPr>
          <p:cNvPr id="59" name="Group 58"/>
          <p:cNvGrpSpPr/>
          <p:nvPr/>
        </p:nvGrpSpPr>
        <p:grpSpPr>
          <a:xfrm>
            <a:off x="9220585" y="4793205"/>
            <a:ext cx="2340864" cy="1557339"/>
            <a:chOff x="393698" y="1376361"/>
            <a:chExt cx="3997326" cy="2373680"/>
          </a:xfrm>
        </p:grpSpPr>
        <p:sp>
          <p:nvSpPr>
            <p:cNvPr id="60" name="Text Box 10"/>
            <p:cNvSpPr txBox="1">
              <a:spLocks noChangeArrowheads="1"/>
            </p:cNvSpPr>
            <p:nvPr>
              <p:custDataLst>
                <p:tags r:id="rId1"/>
              </p:custDataLst>
            </p:nvPr>
          </p:nvSpPr>
          <p:spPr bwMode="auto">
            <a:xfrm>
              <a:off x="393700" y="1376361"/>
              <a:ext cx="3997324" cy="306618"/>
            </a:xfrm>
            <a:prstGeom prst="rect">
              <a:avLst/>
            </a:prstGeom>
            <a:solidFill>
              <a:schemeClr val="accent1"/>
            </a:solidFill>
            <a:ln w="12700" algn="ctr">
              <a:solidFill>
                <a:schemeClr val="accent1"/>
              </a:solidFill>
              <a:miter lim="800000"/>
              <a:headEnd/>
              <a:tailEnd type="none" w="sm" len="med"/>
            </a:ln>
          </p:spPr>
          <p:txBody>
            <a:bodyPr lIns="36000" tIns="36000" rIns="36000" bIns="36000" anchor="ctr" anchorCtr="1"/>
            <a:lstStyle/>
            <a:p>
              <a:pPr algn="ctr" defTabSz="957263"/>
              <a:r>
                <a:rPr lang="en-US" sz="1400" b="1" dirty="0">
                  <a:solidFill>
                    <a:schemeClr val="bg1"/>
                  </a:solidFill>
                </a:rPr>
                <a:t>Other</a:t>
              </a:r>
            </a:p>
          </p:txBody>
        </p:sp>
        <p:sp>
          <p:nvSpPr>
            <p:cNvPr id="61" name="Text Placeholder 5"/>
            <p:cNvSpPr txBox="1">
              <a:spLocks/>
            </p:cNvSpPr>
            <p:nvPr/>
          </p:nvSpPr>
          <p:spPr>
            <a:xfrm>
              <a:off x="393698" y="1626041"/>
              <a:ext cx="3997324" cy="2124000"/>
            </a:xfrm>
            <a:prstGeom prst="rect">
              <a:avLst/>
            </a:prstGeom>
            <a:ln w="12700">
              <a:solidFill>
                <a:schemeClr val="accent1"/>
              </a:solidFill>
            </a:ln>
          </p:spPr>
          <p:txBody>
            <a:bodyPr wrap="square" lIns="36000" tIns="36000" rIns="36000" bIns="36000" numCol="1"/>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r>
                <a:rPr lang="en-US" dirty="0">
                  <a:solidFill>
                    <a:schemeClr val="tx1"/>
                  </a:solidFill>
                </a:rPr>
                <a:t>The other category covers food inspections for special events such as festivals</a:t>
              </a:r>
            </a:p>
          </p:txBody>
        </p:sp>
      </p:grpSp>
    </p:spTree>
    <p:extLst>
      <p:ext uri="{BB962C8B-B14F-4D97-AF65-F5344CB8AC3E}">
        <p14:creationId xmlns:p14="http://schemas.microsoft.com/office/powerpoint/2010/main" val="98547888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a:t>Normalization</a:t>
            </a:r>
          </a:p>
        </p:txBody>
      </p:sp>
      <p:graphicFrame>
        <p:nvGraphicFramePr>
          <p:cNvPr id="18" name="Table 17"/>
          <p:cNvGraphicFramePr>
            <a:graphicFrameLocks noGrp="1"/>
          </p:cNvGraphicFramePr>
          <p:nvPr>
            <p:extLst>
              <p:ext uri="{D42A27DB-BD31-4B8C-83A1-F6EECF244321}">
                <p14:modId xmlns:p14="http://schemas.microsoft.com/office/powerpoint/2010/main" val="14174360"/>
              </p:ext>
            </p:extLst>
          </p:nvPr>
        </p:nvGraphicFramePr>
        <p:xfrm>
          <a:off x="118410" y="155359"/>
          <a:ext cx="2006600" cy="3088854"/>
        </p:xfrm>
        <a:graphic>
          <a:graphicData uri="http://schemas.openxmlformats.org/drawingml/2006/table">
            <a:tbl>
              <a:tblPr firstRow="1" bandRow="1">
                <a:tableStyleId>{B301B821-A1FF-4177-AEE7-76D212191A09}</a:tableStyleId>
              </a:tblPr>
              <a:tblGrid>
                <a:gridCol w="2006600">
                  <a:extLst>
                    <a:ext uri="{9D8B030D-6E8A-4147-A177-3AD203B41FA5}">
                      <a16:colId xmlns:a16="http://schemas.microsoft.com/office/drawing/2014/main" val="20000"/>
                    </a:ext>
                  </a:extLst>
                </a:gridCol>
              </a:tblGrid>
              <a:tr h="367242">
                <a:tc>
                  <a:txBody>
                    <a:bodyPr/>
                    <a:lstStyle/>
                    <a:p>
                      <a:r>
                        <a:rPr lang="en-US" sz="1400" b="1" dirty="0">
                          <a:solidFill>
                            <a:schemeClr val="tx1"/>
                          </a:solidFill>
                        </a:rPr>
                        <a:t>Executive Summary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67242">
                <a:tc>
                  <a:txBody>
                    <a:bodyPr/>
                    <a:lstStyle/>
                    <a:p>
                      <a:r>
                        <a:rPr lang="en-US" sz="1400" b="1" dirty="0">
                          <a:solidFill>
                            <a:schemeClr val="tx1"/>
                          </a:solidFill>
                        </a:rPr>
                        <a:t>Our Approach</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7242">
                <a:tc>
                  <a:txBody>
                    <a:bodyPr/>
                    <a:lstStyle/>
                    <a:p>
                      <a:r>
                        <a:rPr lang="en-US" sz="1400" b="1" dirty="0">
                          <a:solidFill>
                            <a:schemeClr val="tx1"/>
                          </a:solidFill>
                        </a:rPr>
                        <a:t>Data Clean Up/Transformation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67242">
                <a:tc>
                  <a:txBody>
                    <a:bodyPr/>
                    <a:lstStyle/>
                    <a:p>
                      <a:r>
                        <a:rPr lang="en-US" sz="1400" b="1" dirty="0">
                          <a:solidFill>
                            <a:srgbClr val="FF0000"/>
                          </a:solidFill>
                        </a:rPr>
                        <a:t>Normalization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67242">
                <a:tc>
                  <a:txBody>
                    <a:bodyPr/>
                    <a:lstStyle/>
                    <a:p>
                      <a:r>
                        <a:rPr lang="en-US" sz="1400" b="1" dirty="0">
                          <a:solidFill>
                            <a:schemeClr val="tx1"/>
                          </a:solidFill>
                        </a:rPr>
                        <a:t>Data</a:t>
                      </a:r>
                      <a:r>
                        <a:rPr lang="en-US" sz="1400" b="1" baseline="0" dirty="0">
                          <a:solidFill>
                            <a:schemeClr val="tx1"/>
                          </a:solidFill>
                        </a:rPr>
                        <a:t> Design</a:t>
                      </a:r>
                      <a:endParaRPr lang="en-US" sz="14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67242">
                <a:tc>
                  <a:txBody>
                    <a:bodyPr/>
                    <a:lstStyle/>
                    <a:p>
                      <a:r>
                        <a:rPr lang="en-US" sz="1400" b="1" dirty="0">
                          <a:solidFill>
                            <a:schemeClr val="tx1"/>
                          </a:solidFill>
                        </a:rPr>
                        <a:t>Data Analysis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67242">
                <a:tc>
                  <a:txBody>
                    <a:bodyPr/>
                    <a:lstStyle/>
                    <a:p>
                      <a:r>
                        <a:rPr lang="en-US" sz="1400" b="1" dirty="0">
                          <a:solidFill>
                            <a:schemeClr val="tx1"/>
                          </a:solidFill>
                        </a:rPr>
                        <a:t>Data Visualization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67242">
                <a:tc>
                  <a:txBody>
                    <a:bodyPr/>
                    <a:lstStyle/>
                    <a:p>
                      <a:r>
                        <a:rPr lang="en-US" sz="1400" b="1" dirty="0">
                          <a:solidFill>
                            <a:schemeClr val="tx1"/>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672324841"/>
              </p:ext>
            </p:extLst>
          </p:nvPr>
        </p:nvGraphicFramePr>
        <p:xfrm>
          <a:off x="2458676" y="1336757"/>
          <a:ext cx="1737360" cy="4693920"/>
        </p:xfrm>
        <a:graphic>
          <a:graphicData uri="http://schemas.openxmlformats.org/drawingml/2006/table">
            <a:tbl>
              <a:tblPr firstRow="1" bandRow="1">
                <a:tableStyleId>{B301B821-A1FF-4177-AEE7-76D212191A09}</a:tableStyleId>
              </a:tblPr>
              <a:tblGrid>
                <a:gridCol w="1737360">
                  <a:extLst>
                    <a:ext uri="{9D8B030D-6E8A-4147-A177-3AD203B41FA5}">
                      <a16:colId xmlns:a16="http://schemas.microsoft.com/office/drawing/2014/main" val="20000"/>
                    </a:ext>
                  </a:extLst>
                </a:gridCol>
              </a:tblGrid>
              <a:tr h="289575">
                <a:tc>
                  <a:txBody>
                    <a:bodyPr/>
                    <a:lstStyle/>
                    <a:p>
                      <a:r>
                        <a:rPr lang="en-US" sz="1600" dirty="0"/>
                        <a:t>Un-Normalized</a:t>
                      </a:r>
                    </a:p>
                  </a:txBody>
                  <a:tcPr/>
                </a:tc>
                <a:extLst>
                  <a:ext uri="{0D108BD9-81ED-4DB2-BD59-A6C34878D82A}">
                    <a16:rowId xmlns:a16="http://schemas.microsoft.com/office/drawing/2014/main" val="10000"/>
                  </a:ext>
                </a:extLst>
              </a:tr>
              <a:tr h="289575">
                <a:tc>
                  <a:txBody>
                    <a:bodyPr/>
                    <a:lstStyle/>
                    <a:p>
                      <a:r>
                        <a:rPr lang="en-US" sz="1600" dirty="0"/>
                        <a:t>Inspection ID</a:t>
                      </a:r>
                    </a:p>
                  </a:txBody>
                  <a:tcPr/>
                </a:tc>
                <a:extLst>
                  <a:ext uri="{0D108BD9-81ED-4DB2-BD59-A6C34878D82A}">
                    <a16:rowId xmlns:a16="http://schemas.microsoft.com/office/drawing/2014/main" val="10001"/>
                  </a:ext>
                </a:extLst>
              </a:tr>
              <a:tr h="289575">
                <a:tc>
                  <a:txBody>
                    <a:bodyPr/>
                    <a:lstStyle/>
                    <a:p>
                      <a:r>
                        <a:rPr lang="en-US" sz="1600" dirty="0"/>
                        <a:t>DBA Name</a:t>
                      </a:r>
                    </a:p>
                  </a:txBody>
                  <a:tcPr/>
                </a:tc>
                <a:extLst>
                  <a:ext uri="{0D108BD9-81ED-4DB2-BD59-A6C34878D82A}">
                    <a16:rowId xmlns:a16="http://schemas.microsoft.com/office/drawing/2014/main" val="10002"/>
                  </a:ext>
                </a:extLst>
              </a:tr>
              <a:tr h="289575">
                <a:tc>
                  <a:txBody>
                    <a:bodyPr/>
                    <a:lstStyle/>
                    <a:p>
                      <a:r>
                        <a:rPr lang="en-US" sz="1600" dirty="0"/>
                        <a:t>License #</a:t>
                      </a:r>
                    </a:p>
                  </a:txBody>
                  <a:tcPr/>
                </a:tc>
                <a:extLst>
                  <a:ext uri="{0D108BD9-81ED-4DB2-BD59-A6C34878D82A}">
                    <a16:rowId xmlns:a16="http://schemas.microsoft.com/office/drawing/2014/main" val="10003"/>
                  </a:ext>
                </a:extLst>
              </a:tr>
              <a:tr h="289575">
                <a:tc>
                  <a:txBody>
                    <a:bodyPr/>
                    <a:lstStyle/>
                    <a:p>
                      <a:r>
                        <a:rPr lang="en-US" sz="1600" dirty="0"/>
                        <a:t>Facility Type</a:t>
                      </a:r>
                    </a:p>
                  </a:txBody>
                  <a:tcPr/>
                </a:tc>
                <a:extLst>
                  <a:ext uri="{0D108BD9-81ED-4DB2-BD59-A6C34878D82A}">
                    <a16:rowId xmlns:a16="http://schemas.microsoft.com/office/drawing/2014/main" val="10004"/>
                  </a:ext>
                </a:extLst>
              </a:tr>
              <a:tr h="289575">
                <a:tc>
                  <a:txBody>
                    <a:bodyPr/>
                    <a:lstStyle/>
                    <a:p>
                      <a:r>
                        <a:rPr lang="en-US" sz="1600" dirty="0"/>
                        <a:t>Risk</a:t>
                      </a:r>
                    </a:p>
                  </a:txBody>
                  <a:tcPr/>
                </a:tc>
                <a:extLst>
                  <a:ext uri="{0D108BD9-81ED-4DB2-BD59-A6C34878D82A}">
                    <a16:rowId xmlns:a16="http://schemas.microsoft.com/office/drawing/2014/main" val="10005"/>
                  </a:ext>
                </a:extLst>
              </a:tr>
              <a:tr h="289575">
                <a:tc>
                  <a:txBody>
                    <a:bodyPr/>
                    <a:lstStyle/>
                    <a:p>
                      <a:r>
                        <a:rPr lang="en-US" sz="1600" dirty="0"/>
                        <a:t>Address</a:t>
                      </a:r>
                    </a:p>
                  </a:txBody>
                  <a:tcPr/>
                </a:tc>
                <a:extLst>
                  <a:ext uri="{0D108BD9-81ED-4DB2-BD59-A6C34878D82A}">
                    <a16:rowId xmlns:a16="http://schemas.microsoft.com/office/drawing/2014/main" val="10006"/>
                  </a:ext>
                </a:extLst>
              </a:tr>
              <a:tr h="289575">
                <a:tc>
                  <a:txBody>
                    <a:bodyPr/>
                    <a:lstStyle/>
                    <a:p>
                      <a:r>
                        <a:rPr lang="en-US" sz="1600" dirty="0"/>
                        <a:t>Zip</a:t>
                      </a:r>
                    </a:p>
                  </a:txBody>
                  <a:tcPr/>
                </a:tc>
                <a:extLst>
                  <a:ext uri="{0D108BD9-81ED-4DB2-BD59-A6C34878D82A}">
                    <a16:rowId xmlns:a16="http://schemas.microsoft.com/office/drawing/2014/main" val="10007"/>
                  </a:ext>
                </a:extLst>
              </a:tr>
              <a:tr h="289575">
                <a:tc>
                  <a:txBody>
                    <a:bodyPr/>
                    <a:lstStyle/>
                    <a:p>
                      <a:r>
                        <a:rPr lang="en-US" sz="1600" dirty="0"/>
                        <a:t>Inspection Date</a:t>
                      </a:r>
                    </a:p>
                  </a:txBody>
                  <a:tcPr/>
                </a:tc>
                <a:extLst>
                  <a:ext uri="{0D108BD9-81ED-4DB2-BD59-A6C34878D82A}">
                    <a16:rowId xmlns:a16="http://schemas.microsoft.com/office/drawing/2014/main" val="10008"/>
                  </a:ext>
                </a:extLst>
              </a:tr>
              <a:tr h="289575">
                <a:tc>
                  <a:txBody>
                    <a:bodyPr/>
                    <a:lstStyle/>
                    <a:p>
                      <a:r>
                        <a:rPr lang="en-US" sz="1600" dirty="0"/>
                        <a:t>Inspection Type</a:t>
                      </a:r>
                    </a:p>
                  </a:txBody>
                  <a:tcPr/>
                </a:tc>
                <a:extLst>
                  <a:ext uri="{0D108BD9-81ED-4DB2-BD59-A6C34878D82A}">
                    <a16:rowId xmlns:a16="http://schemas.microsoft.com/office/drawing/2014/main" val="10009"/>
                  </a:ext>
                </a:extLst>
              </a:tr>
              <a:tr h="289575">
                <a:tc>
                  <a:txBody>
                    <a:bodyPr/>
                    <a:lstStyle/>
                    <a:p>
                      <a:r>
                        <a:rPr lang="en-US" sz="1600" dirty="0"/>
                        <a:t>Results</a:t>
                      </a:r>
                    </a:p>
                  </a:txBody>
                  <a:tcPr/>
                </a:tc>
                <a:extLst>
                  <a:ext uri="{0D108BD9-81ED-4DB2-BD59-A6C34878D82A}">
                    <a16:rowId xmlns:a16="http://schemas.microsoft.com/office/drawing/2014/main" val="10010"/>
                  </a:ext>
                </a:extLst>
              </a:tr>
              <a:tr h="289575">
                <a:tc>
                  <a:txBody>
                    <a:bodyPr/>
                    <a:lstStyle/>
                    <a:p>
                      <a:r>
                        <a:rPr lang="en-US" sz="1600" dirty="0"/>
                        <a:t>Violations</a:t>
                      </a:r>
                    </a:p>
                  </a:txBody>
                  <a:tcPr>
                    <a:solidFill>
                      <a:srgbClr val="FFC000"/>
                    </a:solidFill>
                  </a:tcPr>
                </a:tc>
                <a:extLst>
                  <a:ext uri="{0D108BD9-81ED-4DB2-BD59-A6C34878D82A}">
                    <a16:rowId xmlns:a16="http://schemas.microsoft.com/office/drawing/2014/main" val="10011"/>
                  </a:ext>
                </a:extLst>
              </a:tr>
              <a:tr h="289575">
                <a:tc>
                  <a:txBody>
                    <a:bodyPr/>
                    <a:lstStyle/>
                    <a:p>
                      <a:r>
                        <a:rPr lang="en-US" sz="1600" dirty="0"/>
                        <a:t>Latitude</a:t>
                      </a:r>
                    </a:p>
                  </a:txBody>
                  <a:tcPr/>
                </a:tc>
                <a:extLst>
                  <a:ext uri="{0D108BD9-81ED-4DB2-BD59-A6C34878D82A}">
                    <a16:rowId xmlns:a16="http://schemas.microsoft.com/office/drawing/2014/main" val="10012"/>
                  </a:ext>
                </a:extLst>
              </a:tr>
              <a:tr h="289575">
                <a:tc>
                  <a:txBody>
                    <a:bodyPr/>
                    <a:lstStyle/>
                    <a:p>
                      <a:r>
                        <a:rPr lang="en-US" sz="1600" dirty="0"/>
                        <a:t>Longitude</a:t>
                      </a:r>
                    </a:p>
                  </a:txBody>
                  <a:tcPr/>
                </a:tc>
                <a:extLst>
                  <a:ext uri="{0D108BD9-81ED-4DB2-BD59-A6C34878D82A}">
                    <a16:rowId xmlns:a16="http://schemas.microsoft.com/office/drawing/2014/main" val="10013"/>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170246181"/>
              </p:ext>
            </p:extLst>
          </p:nvPr>
        </p:nvGraphicFramePr>
        <p:xfrm>
          <a:off x="5292357" y="1001477"/>
          <a:ext cx="1737360" cy="5364480"/>
        </p:xfrm>
        <a:graphic>
          <a:graphicData uri="http://schemas.openxmlformats.org/drawingml/2006/table">
            <a:tbl>
              <a:tblPr firstRow="1" bandRow="1">
                <a:tableStyleId>{B301B821-A1FF-4177-AEE7-76D212191A09}</a:tableStyleId>
              </a:tblPr>
              <a:tblGrid>
                <a:gridCol w="1737360">
                  <a:extLst>
                    <a:ext uri="{9D8B030D-6E8A-4147-A177-3AD203B41FA5}">
                      <a16:colId xmlns:a16="http://schemas.microsoft.com/office/drawing/2014/main" val="20000"/>
                    </a:ext>
                  </a:extLst>
                </a:gridCol>
              </a:tblGrid>
              <a:tr h="289575">
                <a:tc>
                  <a:txBody>
                    <a:bodyPr/>
                    <a:lstStyle/>
                    <a:p>
                      <a:r>
                        <a:rPr lang="en-US" sz="1600" dirty="0"/>
                        <a:t>1 NF</a:t>
                      </a:r>
                    </a:p>
                  </a:txBody>
                  <a:tcPr/>
                </a:tc>
                <a:extLst>
                  <a:ext uri="{0D108BD9-81ED-4DB2-BD59-A6C34878D82A}">
                    <a16:rowId xmlns:a16="http://schemas.microsoft.com/office/drawing/2014/main" val="10000"/>
                  </a:ext>
                </a:extLst>
              </a:tr>
              <a:tr h="289575">
                <a:tc>
                  <a:txBody>
                    <a:bodyPr/>
                    <a:lstStyle/>
                    <a:p>
                      <a:r>
                        <a:rPr lang="en-US" sz="1600" dirty="0"/>
                        <a:t>Inspection ID</a:t>
                      </a:r>
                    </a:p>
                  </a:txBody>
                  <a:tcPr/>
                </a:tc>
                <a:extLst>
                  <a:ext uri="{0D108BD9-81ED-4DB2-BD59-A6C34878D82A}">
                    <a16:rowId xmlns:a16="http://schemas.microsoft.com/office/drawing/2014/main" val="10001"/>
                  </a:ext>
                </a:extLst>
              </a:tr>
              <a:tr h="289575">
                <a:tc>
                  <a:txBody>
                    <a:bodyPr/>
                    <a:lstStyle/>
                    <a:p>
                      <a:r>
                        <a:rPr lang="en-US" sz="1600" dirty="0"/>
                        <a:t>DBA Name</a:t>
                      </a:r>
                    </a:p>
                  </a:txBody>
                  <a:tcPr/>
                </a:tc>
                <a:extLst>
                  <a:ext uri="{0D108BD9-81ED-4DB2-BD59-A6C34878D82A}">
                    <a16:rowId xmlns:a16="http://schemas.microsoft.com/office/drawing/2014/main" val="10002"/>
                  </a:ext>
                </a:extLst>
              </a:tr>
              <a:tr h="289575">
                <a:tc>
                  <a:txBody>
                    <a:bodyPr/>
                    <a:lstStyle/>
                    <a:p>
                      <a:r>
                        <a:rPr lang="en-US" sz="1600" dirty="0"/>
                        <a:t>License #</a:t>
                      </a:r>
                    </a:p>
                  </a:txBody>
                  <a:tcPr/>
                </a:tc>
                <a:extLst>
                  <a:ext uri="{0D108BD9-81ED-4DB2-BD59-A6C34878D82A}">
                    <a16:rowId xmlns:a16="http://schemas.microsoft.com/office/drawing/2014/main" val="10003"/>
                  </a:ext>
                </a:extLst>
              </a:tr>
              <a:tr h="289575">
                <a:tc>
                  <a:txBody>
                    <a:bodyPr/>
                    <a:lstStyle/>
                    <a:p>
                      <a:r>
                        <a:rPr lang="en-US" sz="1600" dirty="0"/>
                        <a:t>Facility Type</a:t>
                      </a:r>
                    </a:p>
                  </a:txBody>
                  <a:tcPr/>
                </a:tc>
                <a:extLst>
                  <a:ext uri="{0D108BD9-81ED-4DB2-BD59-A6C34878D82A}">
                    <a16:rowId xmlns:a16="http://schemas.microsoft.com/office/drawing/2014/main" val="10004"/>
                  </a:ext>
                </a:extLst>
              </a:tr>
              <a:tr h="289575">
                <a:tc>
                  <a:txBody>
                    <a:bodyPr/>
                    <a:lstStyle/>
                    <a:p>
                      <a:r>
                        <a:rPr lang="en-US" sz="1600" dirty="0"/>
                        <a:t>Risk</a:t>
                      </a:r>
                    </a:p>
                  </a:txBody>
                  <a:tcPr/>
                </a:tc>
                <a:extLst>
                  <a:ext uri="{0D108BD9-81ED-4DB2-BD59-A6C34878D82A}">
                    <a16:rowId xmlns:a16="http://schemas.microsoft.com/office/drawing/2014/main" val="10005"/>
                  </a:ext>
                </a:extLst>
              </a:tr>
              <a:tr h="289575">
                <a:tc>
                  <a:txBody>
                    <a:bodyPr/>
                    <a:lstStyle/>
                    <a:p>
                      <a:r>
                        <a:rPr lang="en-US" sz="1600" dirty="0"/>
                        <a:t>Address</a:t>
                      </a:r>
                    </a:p>
                  </a:txBody>
                  <a:tcPr/>
                </a:tc>
                <a:extLst>
                  <a:ext uri="{0D108BD9-81ED-4DB2-BD59-A6C34878D82A}">
                    <a16:rowId xmlns:a16="http://schemas.microsoft.com/office/drawing/2014/main" val="10006"/>
                  </a:ext>
                </a:extLst>
              </a:tr>
              <a:tr h="289575">
                <a:tc>
                  <a:txBody>
                    <a:bodyPr/>
                    <a:lstStyle/>
                    <a:p>
                      <a:r>
                        <a:rPr lang="en-US" sz="1600" dirty="0"/>
                        <a:t>Zip</a:t>
                      </a:r>
                    </a:p>
                  </a:txBody>
                  <a:tcPr/>
                </a:tc>
                <a:extLst>
                  <a:ext uri="{0D108BD9-81ED-4DB2-BD59-A6C34878D82A}">
                    <a16:rowId xmlns:a16="http://schemas.microsoft.com/office/drawing/2014/main" val="10007"/>
                  </a:ext>
                </a:extLst>
              </a:tr>
              <a:tr h="289575">
                <a:tc>
                  <a:txBody>
                    <a:bodyPr/>
                    <a:lstStyle/>
                    <a:p>
                      <a:r>
                        <a:rPr lang="en-US" sz="1600" dirty="0"/>
                        <a:t>Inspection Date</a:t>
                      </a:r>
                    </a:p>
                  </a:txBody>
                  <a:tcPr/>
                </a:tc>
                <a:extLst>
                  <a:ext uri="{0D108BD9-81ED-4DB2-BD59-A6C34878D82A}">
                    <a16:rowId xmlns:a16="http://schemas.microsoft.com/office/drawing/2014/main" val="10008"/>
                  </a:ext>
                </a:extLst>
              </a:tr>
              <a:tr h="289575">
                <a:tc>
                  <a:txBody>
                    <a:bodyPr/>
                    <a:lstStyle/>
                    <a:p>
                      <a:r>
                        <a:rPr lang="en-US" sz="1600" dirty="0"/>
                        <a:t>Inspection Type</a:t>
                      </a:r>
                    </a:p>
                  </a:txBody>
                  <a:tcPr/>
                </a:tc>
                <a:extLst>
                  <a:ext uri="{0D108BD9-81ED-4DB2-BD59-A6C34878D82A}">
                    <a16:rowId xmlns:a16="http://schemas.microsoft.com/office/drawing/2014/main" val="10009"/>
                  </a:ext>
                </a:extLst>
              </a:tr>
              <a:tr h="289575">
                <a:tc>
                  <a:txBody>
                    <a:bodyPr/>
                    <a:lstStyle/>
                    <a:p>
                      <a:r>
                        <a:rPr lang="en-US" sz="1600" dirty="0"/>
                        <a:t>Results</a:t>
                      </a:r>
                    </a:p>
                  </a:txBody>
                  <a:tcPr/>
                </a:tc>
                <a:extLst>
                  <a:ext uri="{0D108BD9-81ED-4DB2-BD59-A6C34878D82A}">
                    <a16:rowId xmlns:a16="http://schemas.microsoft.com/office/drawing/2014/main" val="10010"/>
                  </a:ext>
                </a:extLst>
              </a:tr>
              <a:tr h="289575">
                <a:tc>
                  <a:txBody>
                    <a:bodyPr/>
                    <a:lstStyle/>
                    <a:p>
                      <a:r>
                        <a:rPr lang="en-US" sz="1600" dirty="0"/>
                        <a:t>Violation</a:t>
                      </a:r>
                      <a:r>
                        <a:rPr lang="en-US" sz="1600" baseline="0" dirty="0"/>
                        <a:t> ID</a:t>
                      </a:r>
                      <a:endParaRPr lang="en-US" sz="1600" dirty="0"/>
                    </a:p>
                  </a:txBody>
                  <a:tcPr>
                    <a:solidFill>
                      <a:srgbClr val="FFC000"/>
                    </a:solidFill>
                  </a:tcPr>
                </a:tc>
                <a:extLst>
                  <a:ext uri="{0D108BD9-81ED-4DB2-BD59-A6C34878D82A}">
                    <a16:rowId xmlns:a16="http://schemas.microsoft.com/office/drawing/2014/main" val="10011"/>
                  </a:ext>
                </a:extLst>
              </a:tr>
              <a:tr h="289575">
                <a:tc>
                  <a:txBody>
                    <a:bodyPr/>
                    <a:lstStyle/>
                    <a:p>
                      <a:r>
                        <a:rPr lang="en-US" sz="1600" baseline="0" dirty="0"/>
                        <a:t>Violation Type</a:t>
                      </a:r>
                      <a:endParaRPr lang="en-US" sz="1600" dirty="0"/>
                    </a:p>
                  </a:txBody>
                  <a:tcPr>
                    <a:solidFill>
                      <a:srgbClr val="FFC000"/>
                    </a:solidFill>
                  </a:tcPr>
                </a:tc>
                <a:extLst>
                  <a:ext uri="{0D108BD9-81ED-4DB2-BD59-A6C34878D82A}">
                    <a16:rowId xmlns:a16="http://schemas.microsoft.com/office/drawing/2014/main" val="10012"/>
                  </a:ext>
                </a:extLst>
              </a:tr>
              <a:tr h="289575">
                <a:tc>
                  <a:txBody>
                    <a:bodyPr/>
                    <a:lstStyle/>
                    <a:p>
                      <a:r>
                        <a:rPr lang="en-US" sz="1600" dirty="0"/>
                        <a:t>Violation</a:t>
                      </a:r>
                      <a:r>
                        <a:rPr lang="en-US" sz="1600" baseline="0" dirty="0"/>
                        <a:t> Level</a:t>
                      </a:r>
                      <a:endParaRPr lang="en-US" sz="1600" dirty="0"/>
                    </a:p>
                  </a:txBody>
                  <a:tcPr>
                    <a:solidFill>
                      <a:srgbClr val="FFC000"/>
                    </a:solidFill>
                  </a:tcPr>
                </a:tc>
                <a:extLst>
                  <a:ext uri="{0D108BD9-81ED-4DB2-BD59-A6C34878D82A}">
                    <a16:rowId xmlns:a16="http://schemas.microsoft.com/office/drawing/2014/main" val="10013"/>
                  </a:ext>
                </a:extLst>
              </a:tr>
              <a:tr h="289575">
                <a:tc>
                  <a:txBody>
                    <a:bodyPr/>
                    <a:lstStyle/>
                    <a:p>
                      <a:r>
                        <a:rPr lang="en-US" sz="1600" dirty="0"/>
                        <a:t>Latitude</a:t>
                      </a:r>
                    </a:p>
                  </a:txBody>
                  <a:tcPr/>
                </a:tc>
                <a:extLst>
                  <a:ext uri="{0D108BD9-81ED-4DB2-BD59-A6C34878D82A}">
                    <a16:rowId xmlns:a16="http://schemas.microsoft.com/office/drawing/2014/main" val="10014"/>
                  </a:ext>
                </a:extLst>
              </a:tr>
              <a:tr h="289575">
                <a:tc>
                  <a:txBody>
                    <a:bodyPr/>
                    <a:lstStyle/>
                    <a:p>
                      <a:r>
                        <a:rPr lang="en-US" sz="1600" dirty="0"/>
                        <a:t>Longitude</a:t>
                      </a:r>
                    </a:p>
                  </a:txBody>
                  <a:tcPr/>
                </a:tc>
                <a:extLst>
                  <a:ext uri="{0D108BD9-81ED-4DB2-BD59-A6C34878D82A}">
                    <a16:rowId xmlns:a16="http://schemas.microsoft.com/office/drawing/2014/main" val="10015"/>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665051161"/>
              </p:ext>
            </p:extLst>
          </p:nvPr>
        </p:nvGraphicFramePr>
        <p:xfrm>
          <a:off x="8141550" y="3757293"/>
          <a:ext cx="1599350" cy="2595880"/>
        </p:xfrm>
        <a:graphic>
          <a:graphicData uri="http://schemas.openxmlformats.org/drawingml/2006/table">
            <a:tbl>
              <a:tblPr firstRow="1" bandRow="1">
                <a:tableStyleId>{B301B821-A1FF-4177-AEE7-76D212191A09}</a:tableStyleId>
              </a:tblPr>
              <a:tblGrid>
                <a:gridCol w="1599350">
                  <a:extLst>
                    <a:ext uri="{9D8B030D-6E8A-4147-A177-3AD203B41FA5}">
                      <a16:colId xmlns:a16="http://schemas.microsoft.com/office/drawing/2014/main" val="20000"/>
                    </a:ext>
                  </a:extLst>
                </a:gridCol>
              </a:tblGrid>
              <a:tr h="370840">
                <a:tc>
                  <a:txBody>
                    <a:bodyPr/>
                    <a:lstStyle/>
                    <a:p>
                      <a:r>
                        <a:rPr lang="en-US" sz="1600" dirty="0"/>
                        <a:t>Inspection</a:t>
                      </a:r>
                    </a:p>
                  </a:txBody>
                  <a:tcPr/>
                </a:tc>
                <a:extLst>
                  <a:ext uri="{0D108BD9-81ED-4DB2-BD59-A6C34878D82A}">
                    <a16:rowId xmlns:a16="http://schemas.microsoft.com/office/drawing/2014/main" val="10000"/>
                  </a:ext>
                </a:extLst>
              </a:tr>
              <a:tr h="370840">
                <a:tc>
                  <a:txBody>
                    <a:bodyPr/>
                    <a:lstStyle/>
                    <a:p>
                      <a:r>
                        <a:rPr lang="en-US" sz="1600" dirty="0"/>
                        <a:t>Inspection</a:t>
                      </a:r>
                      <a:r>
                        <a:rPr lang="en-US" sz="1600" baseline="0" dirty="0"/>
                        <a:t> </a:t>
                      </a:r>
                      <a:r>
                        <a:rPr lang="en-US" sz="1600" dirty="0"/>
                        <a:t>ID</a:t>
                      </a:r>
                    </a:p>
                  </a:txBody>
                  <a:tcPr/>
                </a:tc>
                <a:extLst>
                  <a:ext uri="{0D108BD9-81ED-4DB2-BD59-A6C34878D82A}">
                    <a16:rowId xmlns:a16="http://schemas.microsoft.com/office/drawing/2014/main" val="10001"/>
                  </a:ext>
                </a:extLst>
              </a:tr>
              <a:tr h="370840">
                <a:tc>
                  <a:txBody>
                    <a:bodyPr/>
                    <a:lstStyle/>
                    <a:p>
                      <a:r>
                        <a:rPr lang="en-US" sz="1600" dirty="0"/>
                        <a:t>Inspection</a:t>
                      </a:r>
                      <a:r>
                        <a:rPr lang="en-US" sz="1600" baseline="0" dirty="0"/>
                        <a:t> Date</a:t>
                      </a:r>
                      <a:endParaRPr lang="en-US" sz="1600" dirty="0"/>
                    </a:p>
                  </a:txBody>
                  <a:tcPr/>
                </a:tc>
                <a:extLst>
                  <a:ext uri="{0D108BD9-81ED-4DB2-BD59-A6C34878D82A}">
                    <a16:rowId xmlns:a16="http://schemas.microsoft.com/office/drawing/2014/main" val="10002"/>
                  </a:ext>
                </a:extLst>
              </a:tr>
              <a:tr h="370840">
                <a:tc>
                  <a:txBody>
                    <a:bodyPr/>
                    <a:lstStyle/>
                    <a:p>
                      <a:r>
                        <a:rPr lang="en-US" sz="1600" dirty="0"/>
                        <a:t>Inspection</a:t>
                      </a:r>
                      <a:r>
                        <a:rPr lang="en-US" sz="1600" baseline="0" dirty="0"/>
                        <a:t> Type</a:t>
                      </a:r>
                      <a:endParaRPr lang="en-US" sz="1600" dirty="0"/>
                    </a:p>
                  </a:txBody>
                  <a:tcPr/>
                </a:tc>
                <a:extLst>
                  <a:ext uri="{0D108BD9-81ED-4DB2-BD59-A6C34878D82A}">
                    <a16:rowId xmlns:a16="http://schemas.microsoft.com/office/drawing/2014/main" val="10003"/>
                  </a:ext>
                </a:extLst>
              </a:tr>
              <a:tr h="370840">
                <a:tc>
                  <a:txBody>
                    <a:bodyPr/>
                    <a:lstStyle/>
                    <a:p>
                      <a:r>
                        <a:rPr lang="en-US" sz="1600" dirty="0"/>
                        <a:t>Results</a:t>
                      </a:r>
                    </a:p>
                  </a:txBody>
                  <a:tcPr/>
                </a:tc>
                <a:extLst>
                  <a:ext uri="{0D108BD9-81ED-4DB2-BD59-A6C34878D82A}">
                    <a16:rowId xmlns:a16="http://schemas.microsoft.com/office/drawing/2014/main" val="10004"/>
                  </a:ext>
                </a:extLst>
              </a:tr>
              <a:tr h="370840">
                <a:tc>
                  <a:txBody>
                    <a:bodyPr/>
                    <a:lstStyle/>
                    <a:p>
                      <a:r>
                        <a:rPr lang="en-US" sz="1600" dirty="0" err="1"/>
                        <a:t>Restaurant_ID</a:t>
                      </a:r>
                      <a:endParaRPr lang="en-US" sz="1600" dirty="0"/>
                    </a:p>
                  </a:txBody>
                  <a:tcPr/>
                </a:tc>
                <a:extLst>
                  <a:ext uri="{0D108BD9-81ED-4DB2-BD59-A6C34878D82A}">
                    <a16:rowId xmlns:a16="http://schemas.microsoft.com/office/drawing/2014/main" val="10005"/>
                  </a:ext>
                </a:extLst>
              </a:tr>
              <a:tr h="370840">
                <a:tc>
                  <a:txBody>
                    <a:bodyPr/>
                    <a:lstStyle/>
                    <a:p>
                      <a:r>
                        <a:rPr lang="en-US" sz="1600" dirty="0"/>
                        <a:t>Risk</a:t>
                      </a:r>
                    </a:p>
                  </a:txBody>
                  <a:tcPr/>
                </a:tc>
                <a:extLst>
                  <a:ext uri="{0D108BD9-81ED-4DB2-BD59-A6C34878D82A}">
                    <a16:rowId xmlns:a16="http://schemas.microsoft.com/office/drawing/2014/main" val="10006"/>
                  </a:ext>
                </a:extLst>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1794180246"/>
              </p:ext>
            </p:extLst>
          </p:nvPr>
        </p:nvGraphicFramePr>
        <p:xfrm>
          <a:off x="8154250" y="1296033"/>
          <a:ext cx="1586650" cy="2225040"/>
        </p:xfrm>
        <a:graphic>
          <a:graphicData uri="http://schemas.openxmlformats.org/drawingml/2006/table">
            <a:tbl>
              <a:tblPr firstRow="1" bandRow="1">
                <a:tableStyleId>{B301B821-A1FF-4177-AEE7-76D212191A09}</a:tableStyleId>
              </a:tblPr>
              <a:tblGrid>
                <a:gridCol w="1586650">
                  <a:extLst>
                    <a:ext uri="{9D8B030D-6E8A-4147-A177-3AD203B41FA5}">
                      <a16:colId xmlns:a16="http://schemas.microsoft.com/office/drawing/2014/main" val="20000"/>
                    </a:ext>
                  </a:extLst>
                </a:gridCol>
              </a:tblGrid>
              <a:tr h="370840">
                <a:tc>
                  <a:txBody>
                    <a:bodyPr/>
                    <a:lstStyle/>
                    <a:p>
                      <a:r>
                        <a:rPr lang="en-US" sz="1600" dirty="0"/>
                        <a:t>Address</a:t>
                      </a:r>
                    </a:p>
                  </a:txBody>
                  <a:tcPr/>
                </a:tc>
                <a:extLst>
                  <a:ext uri="{0D108BD9-81ED-4DB2-BD59-A6C34878D82A}">
                    <a16:rowId xmlns:a16="http://schemas.microsoft.com/office/drawing/2014/main" val="10000"/>
                  </a:ext>
                </a:extLst>
              </a:tr>
              <a:tr h="370840">
                <a:tc>
                  <a:txBody>
                    <a:bodyPr/>
                    <a:lstStyle/>
                    <a:p>
                      <a:r>
                        <a:rPr lang="en-US" sz="1600" dirty="0" err="1"/>
                        <a:t>Address_ID</a:t>
                      </a:r>
                      <a:endParaRPr lang="en-US" sz="1600" dirty="0"/>
                    </a:p>
                  </a:txBody>
                  <a:tcPr/>
                </a:tc>
                <a:extLst>
                  <a:ext uri="{0D108BD9-81ED-4DB2-BD59-A6C34878D82A}">
                    <a16:rowId xmlns:a16="http://schemas.microsoft.com/office/drawing/2014/main" val="10001"/>
                  </a:ext>
                </a:extLst>
              </a:tr>
              <a:tr h="370840">
                <a:tc>
                  <a:txBody>
                    <a:bodyPr/>
                    <a:lstStyle/>
                    <a:p>
                      <a:r>
                        <a:rPr lang="en-US" sz="1600" dirty="0"/>
                        <a:t>Address</a:t>
                      </a:r>
                    </a:p>
                  </a:txBody>
                  <a:tcPr/>
                </a:tc>
                <a:extLst>
                  <a:ext uri="{0D108BD9-81ED-4DB2-BD59-A6C34878D82A}">
                    <a16:rowId xmlns:a16="http://schemas.microsoft.com/office/drawing/2014/main" val="10002"/>
                  </a:ext>
                </a:extLst>
              </a:tr>
              <a:tr h="370840">
                <a:tc>
                  <a:txBody>
                    <a:bodyPr/>
                    <a:lstStyle/>
                    <a:p>
                      <a:r>
                        <a:rPr lang="en-US" sz="1600" dirty="0"/>
                        <a:t>Zip</a:t>
                      </a:r>
                    </a:p>
                  </a:txBody>
                  <a:tcPr/>
                </a:tc>
                <a:extLst>
                  <a:ext uri="{0D108BD9-81ED-4DB2-BD59-A6C34878D82A}">
                    <a16:rowId xmlns:a16="http://schemas.microsoft.com/office/drawing/2014/main" val="10003"/>
                  </a:ext>
                </a:extLst>
              </a:tr>
              <a:tr h="370840">
                <a:tc>
                  <a:txBody>
                    <a:bodyPr/>
                    <a:lstStyle/>
                    <a:p>
                      <a:r>
                        <a:rPr lang="en-US" sz="1600" dirty="0"/>
                        <a:t>Latitude</a:t>
                      </a:r>
                    </a:p>
                  </a:txBody>
                  <a:tcPr/>
                </a:tc>
                <a:extLst>
                  <a:ext uri="{0D108BD9-81ED-4DB2-BD59-A6C34878D82A}">
                    <a16:rowId xmlns:a16="http://schemas.microsoft.com/office/drawing/2014/main" val="10004"/>
                  </a:ext>
                </a:extLst>
              </a:tr>
              <a:tr h="370840">
                <a:tc>
                  <a:txBody>
                    <a:bodyPr/>
                    <a:lstStyle/>
                    <a:p>
                      <a:r>
                        <a:rPr lang="en-US" sz="1600" dirty="0"/>
                        <a:t>Longitude</a:t>
                      </a:r>
                    </a:p>
                  </a:txBody>
                  <a:tcPr/>
                </a:tc>
                <a:extLst>
                  <a:ext uri="{0D108BD9-81ED-4DB2-BD59-A6C34878D82A}">
                    <a16:rowId xmlns:a16="http://schemas.microsoft.com/office/drawing/2014/main" val="10005"/>
                  </a:ext>
                </a:extLst>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279174172"/>
              </p:ext>
            </p:extLst>
          </p:nvPr>
        </p:nvGraphicFramePr>
        <p:xfrm>
          <a:off x="9983050" y="2037713"/>
          <a:ext cx="1442840" cy="1483360"/>
        </p:xfrm>
        <a:graphic>
          <a:graphicData uri="http://schemas.openxmlformats.org/drawingml/2006/table">
            <a:tbl>
              <a:tblPr firstRow="1" bandRow="1">
                <a:tableStyleId>{B301B821-A1FF-4177-AEE7-76D212191A09}</a:tableStyleId>
              </a:tblPr>
              <a:tblGrid>
                <a:gridCol w="1442840">
                  <a:extLst>
                    <a:ext uri="{9D8B030D-6E8A-4147-A177-3AD203B41FA5}">
                      <a16:colId xmlns:a16="http://schemas.microsoft.com/office/drawing/2014/main" val="20000"/>
                    </a:ext>
                  </a:extLst>
                </a:gridCol>
              </a:tblGrid>
              <a:tr h="370840">
                <a:tc>
                  <a:txBody>
                    <a:bodyPr/>
                    <a:lstStyle/>
                    <a:p>
                      <a:r>
                        <a:rPr lang="en-US" sz="1600" dirty="0"/>
                        <a:t>Violation</a:t>
                      </a:r>
                    </a:p>
                  </a:txBody>
                  <a:tcPr/>
                </a:tc>
                <a:extLst>
                  <a:ext uri="{0D108BD9-81ED-4DB2-BD59-A6C34878D82A}">
                    <a16:rowId xmlns:a16="http://schemas.microsoft.com/office/drawing/2014/main" val="10000"/>
                  </a:ext>
                </a:extLst>
              </a:tr>
              <a:tr h="370840">
                <a:tc>
                  <a:txBody>
                    <a:bodyPr/>
                    <a:lstStyle/>
                    <a:p>
                      <a:r>
                        <a:rPr lang="en-US" sz="1600" dirty="0"/>
                        <a:t>Violation</a:t>
                      </a:r>
                      <a:r>
                        <a:rPr lang="en-US" sz="1600" baseline="0" dirty="0"/>
                        <a:t> </a:t>
                      </a:r>
                      <a:r>
                        <a:rPr lang="en-US" sz="1600" dirty="0"/>
                        <a:t>ID</a:t>
                      </a:r>
                    </a:p>
                  </a:txBody>
                  <a:tcPr/>
                </a:tc>
                <a:extLst>
                  <a:ext uri="{0D108BD9-81ED-4DB2-BD59-A6C34878D82A}">
                    <a16:rowId xmlns:a16="http://schemas.microsoft.com/office/drawing/2014/main" val="10001"/>
                  </a:ext>
                </a:extLst>
              </a:tr>
              <a:tr h="370840">
                <a:tc>
                  <a:txBody>
                    <a:bodyPr/>
                    <a:lstStyle/>
                    <a:p>
                      <a:r>
                        <a:rPr lang="en-US" sz="1600" dirty="0"/>
                        <a:t>Violation</a:t>
                      </a:r>
                      <a:r>
                        <a:rPr lang="en-US" sz="1600" baseline="0" dirty="0"/>
                        <a:t> Type</a:t>
                      </a:r>
                      <a:endParaRPr lang="en-US" sz="1600" dirty="0"/>
                    </a:p>
                  </a:txBody>
                  <a:tcPr/>
                </a:tc>
                <a:extLst>
                  <a:ext uri="{0D108BD9-81ED-4DB2-BD59-A6C34878D82A}">
                    <a16:rowId xmlns:a16="http://schemas.microsoft.com/office/drawing/2014/main" val="10002"/>
                  </a:ext>
                </a:extLst>
              </a:tr>
              <a:tr h="370840">
                <a:tc>
                  <a:txBody>
                    <a:bodyPr/>
                    <a:lstStyle/>
                    <a:p>
                      <a:r>
                        <a:rPr lang="en-US" sz="1600" dirty="0"/>
                        <a:t>Violation Level</a:t>
                      </a:r>
                    </a:p>
                  </a:txBody>
                  <a:tcPr/>
                </a:tc>
                <a:extLst>
                  <a:ext uri="{0D108BD9-81ED-4DB2-BD59-A6C34878D82A}">
                    <a16:rowId xmlns:a16="http://schemas.microsoft.com/office/drawing/2014/main" val="10003"/>
                  </a:ext>
                </a:extLst>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182546628"/>
              </p:ext>
            </p:extLst>
          </p:nvPr>
        </p:nvGraphicFramePr>
        <p:xfrm>
          <a:off x="9970350" y="3757293"/>
          <a:ext cx="1442840" cy="1854200"/>
        </p:xfrm>
        <a:graphic>
          <a:graphicData uri="http://schemas.openxmlformats.org/drawingml/2006/table">
            <a:tbl>
              <a:tblPr firstRow="1" bandRow="1">
                <a:tableStyleId>{B301B821-A1FF-4177-AEE7-76D212191A09}</a:tableStyleId>
              </a:tblPr>
              <a:tblGrid>
                <a:gridCol w="1442840">
                  <a:extLst>
                    <a:ext uri="{9D8B030D-6E8A-4147-A177-3AD203B41FA5}">
                      <a16:colId xmlns:a16="http://schemas.microsoft.com/office/drawing/2014/main" val="20000"/>
                    </a:ext>
                  </a:extLst>
                </a:gridCol>
              </a:tblGrid>
              <a:tr h="370840">
                <a:tc>
                  <a:txBody>
                    <a:bodyPr/>
                    <a:lstStyle/>
                    <a:p>
                      <a:r>
                        <a:rPr lang="en-US" sz="1600" dirty="0"/>
                        <a:t>Restaurant</a:t>
                      </a:r>
                    </a:p>
                  </a:txBody>
                  <a:tcPr/>
                </a:tc>
                <a:extLst>
                  <a:ext uri="{0D108BD9-81ED-4DB2-BD59-A6C34878D82A}">
                    <a16:rowId xmlns:a16="http://schemas.microsoft.com/office/drawing/2014/main" val="10000"/>
                  </a:ext>
                </a:extLst>
              </a:tr>
              <a:tr h="370840">
                <a:tc>
                  <a:txBody>
                    <a:bodyPr/>
                    <a:lstStyle/>
                    <a:p>
                      <a:r>
                        <a:rPr lang="en-US" sz="1600" dirty="0" err="1"/>
                        <a:t>Restaurant_ID</a:t>
                      </a:r>
                      <a:endParaRPr lang="en-US" sz="1600" dirty="0"/>
                    </a:p>
                  </a:txBody>
                  <a:tcPr/>
                </a:tc>
                <a:extLst>
                  <a:ext uri="{0D108BD9-81ED-4DB2-BD59-A6C34878D82A}">
                    <a16:rowId xmlns:a16="http://schemas.microsoft.com/office/drawing/2014/main" val="10001"/>
                  </a:ext>
                </a:extLst>
              </a:tr>
              <a:tr h="370840">
                <a:tc>
                  <a:txBody>
                    <a:bodyPr/>
                    <a:lstStyle/>
                    <a:p>
                      <a:r>
                        <a:rPr lang="en-US" sz="1600" dirty="0"/>
                        <a:t>DBA</a:t>
                      </a:r>
                      <a:r>
                        <a:rPr lang="en-US" sz="1600" baseline="0" dirty="0"/>
                        <a:t> Name</a:t>
                      </a:r>
                      <a:endParaRPr lang="en-US" sz="1600" dirty="0"/>
                    </a:p>
                  </a:txBody>
                  <a:tcPr/>
                </a:tc>
                <a:extLst>
                  <a:ext uri="{0D108BD9-81ED-4DB2-BD59-A6C34878D82A}">
                    <a16:rowId xmlns:a16="http://schemas.microsoft.com/office/drawing/2014/main" val="10002"/>
                  </a:ext>
                </a:extLst>
              </a:tr>
              <a:tr h="370840">
                <a:tc>
                  <a:txBody>
                    <a:bodyPr/>
                    <a:lstStyle/>
                    <a:p>
                      <a:r>
                        <a:rPr lang="en-US" sz="1600" dirty="0"/>
                        <a:t>Facility</a:t>
                      </a:r>
                      <a:r>
                        <a:rPr lang="en-US" sz="1600" baseline="0" dirty="0"/>
                        <a:t> Type</a:t>
                      </a:r>
                      <a:endParaRPr lang="en-US" sz="1600" dirty="0"/>
                    </a:p>
                  </a:txBody>
                  <a:tcPr/>
                </a:tc>
                <a:extLst>
                  <a:ext uri="{0D108BD9-81ED-4DB2-BD59-A6C34878D82A}">
                    <a16:rowId xmlns:a16="http://schemas.microsoft.com/office/drawing/2014/main" val="10003"/>
                  </a:ext>
                </a:extLst>
              </a:tr>
              <a:tr h="370840">
                <a:tc>
                  <a:txBody>
                    <a:bodyPr/>
                    <a:lstStyle/>
                    <a:p>
                      <a:r>
                        <a:rPr lang="en-US" sz="1600" dirty="0" err="1"/>
                        <a:t>Address_ID</a:t>
                      </a:r>
                      <a:endParaRPr lang="en-US" sz="1600" dirty="0"/>
                    </a:p>
                  </a:txBody>
                  <a:tcPr/>
                </a:tc>
                <a:extLst>
                  <a:ext uri="{0D108BD9-81ED-4DB2-BD59-A6C34878D82A}">
                    <a16:rowId xmlns:a16="http://schemas.microsoft.com/office/drawing/2014/main" val="10004"/>
                  </a:ext>
                </a:extLst>
              </a:tr>
            </a:tbl>
          </a:graphicData>
        </a:graphic>
      </p:graphicFrame>
      <p:sp>
        <p:nvSpPr>
          <p:cNvPr id="25" name="Pentagon 24"/>
          <p:cNvSpPr/>
          <p:nvPr/>
        </p:nvSpPr>
        <p:spPr>
          <a:xfrm>
            <a:off x="4529703" y="1745613"/>
            <a:ext cx="457200" cy="3876209"/>
          </a:xfrm>
          <a:prstGeom prst="homePlate">
            <a:avLst>
              <a:gd name="adj" fmla="val 20188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Pentagon 25"/>
          <p:cNvSpPr/>
          <p:nvPr/>
        </p:nvSpPr>
        <p:spPr>
          <a:xfrm>
            <a:off x="7341025" y="1745613"/>
            <a:ext cx="457200" cy="3876209"/>
          </a:xfrm>
          <a:prstGeom prst="homePlate">
            <a:avLst>
              <a:gd name="adj" fmla="val 20188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p:cNvSpPr/>
          <p:nvPr/>
        </p:nvSpPr>
        <p:spPr>
          <a:xfrm>
            <a:off x="8141550" y="768735"/>
            <a:ext cx="3271640" cy="3291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2NF</a:t>
            </a:r>
          </a:p>
        </p:txBody>
      </p:sp>
    </p:spTree>
    <p:extLst>
      <p:ext uri="{BB962C8B-B14F-4D97-AF65-F5344CB8AC3E}">
        <p14:creationId xmlns:p14="http://schemas.microsoft.com/office/powerpoint/2010/main" val="13775969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2" y="155359"/>
            <a:ext cx="9728460" cy="474956"/>
          </a:xfrm>
        </p:spPr>
        <p:txBody>
          <a:bodyPr/>
          <a:lstStyle/>
          <a:p>
            <a:r>
              <a:rPr lang="en-US" cap="none" dirty="0"/>
              <a:t>Data Design - Entity Relationship Diagram</a:t>
            </a:r>
          </a:p>
        </p:txBody>
      </p:sp>
      <p:graphicFrame>
        <p:nvGraphicFramePr>
          <p:cNvPr id="18" name="Table 17"/>
          <p:cNvGraphicFramePr>
            <a:graphicFrameLocks noGrp="1"/>
          </p:cNvGraphicFramePr>
          <p:nvPr>
            <p:extLst>
              <p:ext uri="{D42A27DB-BD31-4B8C-83A1-F6EECF244321}">
                <p14:modId xmlns:p14="http://schemas.microsoft.com/office/powerpoint/2010/main" val="760272049"/>
              </p:ext>
            </p:extLst>
          </p:nvPr>
        </p:nvGraphicFramePr>
        <p:xfrm>
          <a:off x="118410" y="155359"/>
          <a:ext cx="2006600" cy="3088854"/>
        </p:xfrm>
        <a:graphic>
          <a:graphicData uri="http://schemas.openxmlformats.org/drawingml/2006/table">
            <a:tbl>
              <a:tblPr firstRow="1" bandRow="1">
                <a:tableStyleId>{B301B821-A1FF-4177-AEE7-76D212191A09}</a:tableStyleId>
              </a:tblPr>
              <a:tblGrid>
                <a:gridCol w="2006600">
                  <a:extLst>
                    <a:ext uri="{9D8B030D-6E8A-4147-A177-3AD203B41FA5}">
                      <a16:colId xmlns:a16="http://schemas.microsoft.com/office/drawing/2014/main" val="20000"/>
                    </a:ext>
                  </a:extLst>
                </a:gridCol>
              </a:tblGrid>
              <a:tr h="367242">
                <a:tc>
                  <a:txBody>
                    <a:bodyPr/>
                    <a:lstStyle/>
                    <a:p>
                      <a:r>
                        <a:rPr lang="en-US" sz="1400" b="1" dirty="0">
                          <a:solidFill>
                            <a:schemeClr val="tx1"/>
                          </a:solidFill>
                        </a:rPr>
                        <a:t>Executive Summary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67242">
                <a:tc>
                  <a:txBody>
                    <a:bodyPr/>
                    <a:lstStyle/>
                    <a:p>
                      <a:r>
                        <a:rPr lang="en-US" sz="1400" b="1" dirty="0">
                          <a:solidFill>
                            <a:schemeClr val="tx1"/>
                          </a:solidFill>
                        </a:rPr>
                        <a:t>Our Approach</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7242">
                <a:tc>
                  <a:txBody>
                    <a:bodyPr/>
                    <a:lstStyle/>
                    <a:p>
                      <a:r>
                        <a:rPr lang="en-US" sz="1400" b="1" dirty="0">
                          <a:solidFill>
                            <a:schemeClr val="tx1"/>
                          </a:solidFill>
                        </a:rPr>
                        <a:t>Data Clean Up/Transformation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67242">
                <a:tc>
                  <a:txBody>
                    <a:bodyPr/>
                    <a:lstStyle/>
                    <a:p>
                      <a:r>
                        <a:rPr lang="en-US" sz="1400" b="1" dirty="0">
                          <a:solidFill>
                            <a:schemeClr val="tx1"/>
                          </a:solidFill>
                        </a:rPr>
                        <a:t>Normalization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67242">
                <a:tc>
                  <a:txBody>
                    <a:bodyPr/>
                    <a:lstStyle/>
                    <a:p>
                      <a:r>
                        <a:rPr lang="en-US" sz="1400" b="1" dirty="0">
                          <a:solidFill>
                            <a:srgbClr val="FF0000"/>
                          </a:solidFill>
                        </a:rPr>
                        <a:t>Data</a:t>
                      </a:r>
                      <a:r>
                        <a:rPr lang="en-US" sz="1400" b="1" baseline="0" dirty="0">
                          <a:solidFill>
                            <a:srgbClr val="FF0000"/>
                          </a:solidFill>
                        </a:rPr>
                        <a:t> Design</a:t>
                      </a:r>
                      <a:endParaRPr lang="en-US" sz="1400" b="1" dirty="0">
                        <a:solidFill>
                          <a:srgbClr val="FF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67242">
                <a:tc>
                  <a:txBody>
                    <a:bodyPr/>
                    <a:lstStyle/>
                    <a:p>
                      <a:r>
                        <a:rPr lang="en-US" sz="1400" b="1" dirty="0">
                          <a:solidFill>
                            <a:schemeClr val="tx1"/>
                          </a:solidFill>
                        </a:rPr>
                        <a:t>Data Analysis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67242">
                <a:tc>
                  <a:txBody>
                    <a:bodyPr/>
                    <a:lstStyle/>
                    <a:p>
                      <a:r>
                        <a:rPr lang="en-US" sz="1400" b="1" dirty="0">
                          <a:solidFill>
                            <a:schemeClr val="tx1"/>
                          </a:solidFill>
                        </a:rPr>
                        <a:t>Data Visualization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67242">
                <a:tc>
                  <a:txBody>
                    <a:bodyPr/>
                    <a:lstStyle/>
                    <a:p>
                      <a:r>
                        <a:rPr lang="en-US" sz="1400" b="1" dirty="0">
                          <a:solidFill>
                            <a:schemeClr val="tx1"/>
                          </a:solidFill>
                        </a:rPr>
                        <a:t>Conclusion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8452" y="983751"/>
            <a:ext cx="8788400" cy="5295900"/>
          </a:xfrm>
          <a:prstGeom prst="rect">
            <a:avLst/>
          </a:prstGeom>
        </p:spPr>
      </p:pic>
    </p:spTree>
    <p:extLst>
      <p:ext uri="{BB962C8B-B14F-4D97-AF65-F5344CB8AC3E}">
        <p14:creationId xmlns:p14="http://schemas.microsoft.com/office/powerpoint/2010/main" val="120422666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analysis</a:t>
            </a:r>
          </a:p>
        </p:txBody>
      </p:sp>
    </p:spTree>
    <p:extLst>
      <p:ext uri="{BB962C8B-B14F-4D97-AF65-F5344CB8AC3E}">
        <p14:creationId xmlns:p14="http://schemas.microsoft.com/office/powerpoint/2010/main" val="112706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LIke_StvbU.2ilUxqenAMA"/>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LIke_StvbU.2ilUxqenAM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QfUSL.Teekq.TV4MG7byJ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LIke_StvbU.2ilUxqenAM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QfUSL.Teekq.TV4MG7byJ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LIke_StvbU.2ilUxqenAM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QfUSL.Teekq.TV4MG7byJ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heme/theme1.xml><?xml version="1.0" encoding="utf-8"?>
<a:theme xmlns:a="http://schemas.openxmlformats.org/drawingml/2006/main" name="Health Fitness 16x9">
  <a:themeElements>
    <a:clrScheme name="HealthFitness">
      <a:dk1>
        <a:srgbClr val="595959"/>
      </a:dk1>
      <a:lt1>
        <a:sysClr val="window" lastClr="FFFFFF"/>
      </a:lt1>
      <a:dk2>
        <a:srgbClr val="000000"/>
      </a:dk2>
      <a:lt2>
        <a:srgbClr val="DDDDDD"/>
      </a:lt2>
      <a:accent1>
        <a:srgbClr val="87A91B"/>
      </a:accent1>
      <a:accent2>
        <a:srgbClr val="FBCE11"/>
      </a:accent2>
      <a:accent3>
        <a:srgbClr val="446ED8"/>
      </a:accent3>
      <a:accent4>
        <a:srgbClr val="9D22E2"/>
      </a:accent4>
      <a:accent5>
        <a:srgbClr val="FE9E00"/>
      </a:accent5>
      <a:accent6>
        <a:srgbClr val="DF5327"/>
      </a:accent6>
      <a:hlink>
        <a:srgbClr val="446ED8"/>
      </a:hlink>
      <a:folHlink>
        <a:srgbClr val="828282"/>
      </a:folHlink>
    </a:clrScheme>
    <a:fontScheme name="Calibri Light">
      <a:majorFont>
        <a:latin typeface="Calibri Light"/>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HealthFitness">
      <a:dk1>
        <a:srgbClr val="595959"/>
      </a:dk1>
      <a:lt1>
        <a:sysClr val="window" lastClr="FFFFFF"/>
      </a:lt1>
      <a:dk2>
        <a:srgbClr val="000000"/>
      </a:dk2>
      <a:lt2>
        <a:srgbClr val="DDDDDD"/>
      </a:lt2>
      <a:accent1>
        <a:srgbClr val="87A91B"/>
      </a:accent1>
      <a:accent2>
        <a:srgbClr val="FBCE11"/>
      </a:accent2>
      <a:accent3>
        <a:srgbClr val="446ED8"/>
      </a:accent3>
      <a:accent4>
        <a:srgbClr val="9D22E2"/>
      </a:accent4>
      <a:accent5>
        <a:srgbClr val="FE9E00"/>
      </a:accent5>
      <a:accent6>
        <a:srgbClr val="DF5327"/>
      </a:accent6>
      <a:hlink>
        <a:srgbClr val="446ED8"/>
      </a:hlink>
      <a:folHlink>
        <a:srgbClr val="828282"/>
      </a:folHlink>
    </a:clrScheme>
    <a:fontScheme name="Calibri Light">
      <a:majorFont>
        <a:latin typeface="Calibri Light"/>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HealthFitness">
      <a:dk1>
        <a:srgbClr val="595959"/>
      </a:dk1>
      <a:lt1>
        <a:sysClr val="window" lastClr="FFFFFF"/>
      </a:lt1>
      <a:dk2>
        <a:srgbClr val="000000"/>
      </a:dk2>
      <a:lt2>
        <a:srgbClr val="DDDDDD"/>
      </a:lt2>
      <a:accent1>
        <a:srgbClr val="87A91B"/>
      </a:accent1>
      <a:accent2>
        <a:srgbClr val="FBCE11"/>
      </a:accent2>
      <a:accent3>
        <a:srgbClr val="446ED8"/>
      </a:accent3>
      <a:accent4>
        <a:srgbClr val="9D22E2"/>
      </a:accent4>
      <a:accent5>
        <a:srgbClr val="FE9E00"/>
      </a:accent5>
      <a:accent6>
        <a:srgbClr val="DF5327"/>
      </a:accent6>
      <a:hlink>
        <a:srgbClr val="446ED8"/>
      </a:hlink>
      <a:folHlink>
        <a:srgbClr val="828282"/>
      </a:folHlink>
    </a:clrScheme>
    <a:fontScheme name="Calibri Light">
      <a:majorFont>
        <a:latin typeface="Calibri Light"/>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C1D5F340F01F94FA2FD29A5E6DC872E" ma:contentTypeVersion="0" ma:contentTypeDescription="Create a new document." ma:contentTypeScope="" ma:versionID="141aba3b8f8cb7f331be6546df69db50">
  <xsd:schema xmlns:xsd="http://www.w3.org/2001/XMLSchema" xmlns:xs="http://www.w3.org/2001/XMLSchema" xmlns:p="http://schemas.microsoft.com/office/2006/metadata/properties" targetNamespace="http://schemas.microsoft.com/office/2006/metadata/properties" ma:root="true" ma:fieldsID="f8e4ef66d87525153bd8907774ed28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1C46F48-CB4B-464C-9299-A2C0B1BF6CEF}">
  <ds:schemaRefs>
    <ds:schemaRef ds:uri="http://schemas.microsoft.com/sharepoint/v3/contenttype/forms"/>
  </ds:schemaRefs>
</ds:datastoreItem>
</file>

<file path=customXml/itemProps2.xml><?xml version="1.0" encoding="utf-8"?>
<ds:datastoreItem xmlns:ds="http://schemas.openxmlformats.org/officeDocument/2006/customXml" ds:itemID="{14B4F121-6FDC-47A9-8795-2E2B2F2AE289}">
  <ds:schemaRefs>
    <ds:schemaRef ds:uri="http://purl.org/dc/terms/"/>
    <ds:schemaRef ds:uri="http://purl.org/dc/elements/1.1/"/>
    <ds:schemaRef ds:uri="http://schemas.microsoft.com/office/2006/documentManagement/types"/>
    <ds:schemaRef ds:uri="http://schemas.openxmlformats.org/package/2006/metadata/core-properties"/>
    <ds:schemaRef ds:uri="http://purl.org/dc/dcmitype/"/>
    <ds:schemaRef ds:uri="http://www.w3.org/XML/1998/namespace"/>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33D7E995-E739-4C7F-99BF-187901CA0C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0</TotalTime>
  <Words>2296</Words>
  <Application>Microsoft Office PowerPoint</Application>
  <PresentationFormat>Widescreen</PresentationFormat>
  <Paragraphs>701</Paragraphs>
  <Slides>45</Slides>
  <Notes>41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ＭＳ Ｐゴシック</vt:lpstr>
      <vt:lpstr>Arial</vt:lpstr>
      <vt:lpstr>Calibri</vt:lpstr>
      <vt:lpstr>Calibri Light</vt:lpstr>
      <vt:lpstr>Mangal</vt:lpstr>
      <vt:lpstr>Wingdings</vt:lpstr>
      <vt:lpstr>Health Fitness 16x9</vt:lpstr>
      <vt:lpstr>PowerPoint Presentation</vt:lpstr>
      <vt:lpstr>Executive Summary</vt:lpstr>
      <vt:lpstr>Our Approach</vt:lpstr>
      <vt:lpstr>Data Clean Up/Transformation</vt:lpstr>
      <vt:lpstr>Data Clean Up/Transformation</vt:lpstr>
      <vt:lpstr>Data Clean Up/Transformation</vt:lpstr>
      <vt:lpstr>Normalization</vt:lpstr>
      <vt:lpstr>Data Design - Entity Relationship Diagram</vt:lpstr>
      <vt:lpstr>Data analysis</vt:lpstr>
      <vt:lpstr>Data Analysis</vt:lpstr>
      <vt:lpstr>Data Analysis</vt:lpstr>
      <vt:lpstr>Data Analysis</vt:lpstr>
      <vt:lpstr>Data Analysis</vt:lpstr>
      <vt:lpstr>Data Analysis</vt:lpstr>
      <vt:lpstr>Data Analysis</vt:lpstr>
      <vt:lpstr>Data Analysis</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What happens Near gleacher center?</vt:lpstr>
      <vt:lpstr>Data Visualization</vt:lpstr>
      <vt:lpstr>Data Visualization</vt:lpstr>
      <vt:lpstr>Data Visualization</vt:lpstr>
      <vt:lpstr>Conclusion</vt:lpstr>
      <vt:lpstr>Q &amp; A</vt:lpstr>
      <vt:lpstr>appendix</vt:lpstr>
      <vt:lpstr>Entity Relationship Diagram</vt:lpstr>
      <vt:lpstr>Queries</vt:lpstr>
      <vt:lpstr>Queries</vt:lpstr>
      <vt:lpstr>Queries</vt:lpstr>
      <vt:lpstr>Queries</vt:lpstr>
      <vt:lpstr>Queries</vt:lpstr>
      <vt:lpstr>Data Visualization</vt:lpstr>
      <vt:lpstr>Data Visualization</vt:lpstr>
      <vt:lpstr>PowerPoint Presentation</vt:lpstr>
      <vt:lpstr>Data Visualization</vt:lpstr>
      <vt:lpstr>Data Visualization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2012-05-23T03:10:19Z</dcterms:created>
  <dcterms:modified xsi:type="dcterms:W3CDTF">2017-01-23T01:56:42Z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21565;#Templates 15|23429aea-cf88-4627-a4f4-d1db26527ca3</vt:lpwstr>
  </property>
  <property fmtid="{D5CDD505-2E9C-101B-9397-08002B2CF9AE}" pid="3" name="ContentTypeId">
    <vt:lpwstr>0x0101007C1D5F340F01F94FA2FD29A5E6DC872E</vt:lpwstr>
  </property>
  <property fmtid="{D5CDD505-2E9C-101B-9397-08002B2CF9AE}" pid="4" name="FeatureTags">
    <vt:lpwstr/>
  </property>
  <property fmtid="{D5CDD505-2E9C-101B-9397-08002B2CF9AE}" pid="5" name="LocalizationTags">
    <vt:lpwstr>22519;#Templates_Release15|b1fd5811-3f3d-4639-b3ad-a29d0050f2f8</vt:lpwstr>
  </property>
  <property fmtid="{D5CDD505-2E9C-101B-9397-08002B2CF9AE}" pid="6" name="ScenarioTags">
    <vt:lpwstr/>
  </property>
  <property fmtid="{D5CDD505-2E9C-101B-9397-08002B2CF9AE}" pid="7" name="CampaignTags">
    <vt:lpwstr/>
  </property>
</Properties>
</file>